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10511" r:id="rId5"/>
    <p:sldId id="1603" r:id="rId6"/>
    <p:sldId id="4519" r:id="rId7"/>
    <p:sldId id="4534" r:id="rId8"/>
    <p:sldId id="10512" r:id="rId9"/>
    <p:sldId id="4536" r:id="rId10"/>
    <p:sldId id="4589" r:id="rId11"/>
    <p:sldId id="4590" r:id="rId12"/>
    <p:sldId id="4599" r:id="rId13"/>
    <p:sldId id="4601" r:id="rId14"/>
    <p:sldId id="10513" r:id="rId15"/>
    <p:sldId id="4591" r:id="rId16"/>
    <p:sldId id="4593" r:id="rId17"/>
    <p:sldId id="4594" r:id="rId18"/>
    <p:sldId id="1892" r:id="rId19"/>
    <p:sldId id="4595" r:id="rId20"/>
    <p:sldId id="4596" r:id="rId21"/>
    <p:sldId id="4597" r:id="rId22"/>
    <p:sldId id="4598" r:id="rId23"/>
    <p:sldId id="4581" r:id="rId24"/>
    <p:sldId id="395" r:id="rId25"/>
    <p:sldId id="4374" r:id="rId26"/>
    <p:sldId id="4375" r:id="rId27"/>
    <p:sldId id="4583" r:id="rId28"/>
    <p:sldId id="4553" r:id="rId29"/>
    <p:sldId id="455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1" initials="Unknown User1" lastIdx="17" clrIdx="0"/>
  <p:cmAuthor id="2" name="Andy Roberts" initials="AR" lastIdx="1" clrIdx="1">
    <p:extLst>
      <p:ext uri="{19B8F6BF-5375-455C-9EA6-DF929625EA0E}">
        <p15:presenceInfo xmlns:p15="http://schemas.microsoft.com/office/powerpoint/2012/main" userId="S::andyrob@microsoft.com::b6430d21-8e5e-4d9c-81e9-e1ae515d6d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813" autoAdjust="0"/>
  </p:normalViewPr>
  <p:slideViewPr>
    <p:cSldViewPr snapToGrid="0">
      <p:cViewPr varScale="1">
        <p:scale>
          <a:sx n="87" d="100"/>
          <a:sy n="87" d="100"/>
        </p:scale>
        <p:origin x="7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8-07T15:06:29.615" idx="1">
    <p:pos x="4173" y="1787"/>
    <p:text>repoint the github repo to your repo? will there be a repo for the event? or do you want this to point to the source like it is now?</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 Id="rId4"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A601F-DBC9-4A35-9D5D-ED288F17EC2B}" type="datetimeFigureOut">
              <a:rPr lang="en-US" smtClean="0"/>
              <a:t>10/28/2019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B3D32C-C5E7-49CE-BEBD-A2AC71AF556B}" type="slidenum">
              <a:rPr lang="en-US" smtClean="0"/>
              <a:t>‹#›</a:t>
            </a:fld>
            <a:endParaRPr lang="en-US"/>
          </a:p>
        </p:txBody>
      </p:sp>
    </p:spTree>
    <p:extLst>
      <p:ext uri="{BB962C8B-B14F-4D97-AF65-F5344CB8AC3E}">
        <p14:creationId xmlns:p14="http://schemas.microsoft.com/office/powerpoint/2010/main" val="1791431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4:09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10/28/2019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1C26C65-9DAF-4862-8C1D-80AE0C573176}"/>
              </a:ext>
            </a:extLst>
          </p:cNvPr>
          <p:cNvSpPr>
            <a:spLocks noGrp="1"/>
          </p:cNvSpPr>
          <p:nvPr>
            <p:ph type="body" idx="1"/>
          </p:nvPr>
        </p:nvSpPr>
        <p:spPr/>
        <p:txBody>
          <a:bodyPr/>
          <a:lstStyle/>
          <a:p>
            <a:r>
              <a:rPr lang="en-US" dirty="0"/>
              <a:t>Scaling</a:t>
            </a:r>
          </a:p>
          <a:p>
            <a:r>
              <a:rPr lang="en-US" dirty="0"/>
              <a:t>Patching</a:t>
            </a:r>
          </a:p>
          <a:p>
            <a:r>
              <a:rPr lang="en-US" dirty="0"/>
              <a:t>Backup, retention configurable to any time.</a:t>
            </a:r>
          </a:p>
          <a:p>
            <a:r>
              <a:rPr lang="en-US" dirty="0"/>
              <a:t>(currently fixed, soon configurable)</a:t>
            </a:r>
          </a:p>
          <a:p>
            <a:r>
              <a:rPr lang="en-US" dirty="0" err="1"/>
              <a:t>Geoactive</a:t>
            </a:r>
            <a:r>
              <a:rPr lang="en-US" dirty="0"/>
              <a:t> replication</a:t>
            </a:r>
          </a:p>
          <a:p>
            <a:r>
              <a:rPr lang="en-US" dirty="0"/>
              <a:t>Now single geo replication. Soon multiple. Through API call.</a:t>
            </a:r>
          </a:p>
        </p:txBody>
      </p:sp>
    </p:spTree>
    <p:extLst>
      <p:ext uri="{BB962C8B-B14F-4D97-AF65-F5344CB8AC3E}">
        <p14:creationId xmlns:p14="http://schemas.microsoft.com/office/powerpoint/2010/main" val="361786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10/28/2019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221D89A-E0E3-47C6-A318-CAA407DD9E6B}"/>
              </a:ext>
            </a:extLst>
          </p:cNvPr>
          <p:cNvSpPr>
            <a:spLocks noGrp="1"/>
          </p:cNvSpPr>
          <p:nvPr>
            <p:ph type="body" idx="1"/>
          </p:nvPr>
        </p:nvSpPr>
        <p:spPr/>
        <p:txBody>
          <a:bodyPr/>
          <a:lstStyle/>
          <a:p>
            <a:r>
              <a:rPr lang="en-US" dirty="0"/>
              <a:t>Intelligent database as a service</a:t>
            </a:r>
          </a:p>
          <a:p>
            <a:r>
              <a:rPr lang="en-US" dirty="0"/>
              <a:t>Threat detection: Looking for threats during the work, </a:t>
            </a:r>
            <a:r>
              <a:rPr lang="en-US" dirty="0" err="1"/>
              <a:t>eg</a:t>
            </a:r>
            <a:r>
              <a:rPr lang="en-US" dirty="0"/>
              <a:t> SQL injection</a:t>
            </a:r>
          </a:p>
          <a:p>
            <a:r>
              <a:rPr lang="en-US" dirty="0"/>
              <a:t>Intelligent query: Can start a query and while it is processed, figure out to optimize the join on the fly, </a:t>
            </a:r>
            <a:r>
              <a:rPr lang="en-US" dirty="0" err="1"/>
              <a:t>etc</a:t>
            </a:r>
            <a:endParaRPr lang="en-US" dirty="0"/>
          </a:p>
          <a:p>
            <a:r>
              <a:rPr lang="en-US" dirty="0"/>
              <a:t>Automatic perf tuning goes even further: I could really use an index on this table, this column and overall your workload will run faster.</a:t>
            </a:r>
          </a:p>
          <a:p>
            <a:r>
              <a:rPr lang="en-US" dirty="0"/>
              <a:t>Built into SQL database, coming soon in Managed instance.</a:t>
            </a:r>
          </a:p>
          <a:p>
            <a:r>
              <a:rPr lang="en-US" dirty="0"/>
              <a:t>Also checking things like performance, GDPR compliance </a:t>
            </a:r>
            <a:r>
              <a:rPr lang="en-US" dirty="0" err="1"/>
              <a:t>etc</a:t>
            </a:r>
            <a:r>
              <a:rPr lang="en-US" dirty="0"/>
              <a:t> </a:t>
            </a:r>
            <a:r>
              <a:rPr lang="en-US"/>
              <a:t>an alerts you.</a:t>
            </a:r>
            <a:endParaRPr lang="en-US" dirty="0"/>
          </a:p>
        </p:txBody>
      </p:sp>
    </p:spTree>
    <p:extLst>
      <p:ext uri="{BB962C8B-B14F-4D97-AF65-F5344CB8AC3E}">
        <p14:creationId xmlns:p14="http://schemas.microsoft.com/office/powerpoint/2010/main" val="1862890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10/28/2019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BFF465E-69BA-4F04-A561-D687D73328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8789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10/28/2019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3832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873125" y="2408238"/>
            <a:ext cx="7494588" cy="4216400"/>
          </a:xfrm>
        </p:spPr>
      </p:sp>
      <p:sp>
        <p:nvSpPr>
          <p:cNvPr id="2" name="Notes Placeholder 1">
            <a:extLst>
              <a:ext uri="{FF2B5EF4-FFF2-40B4-BE49-F238E27FC236}">
                <a16:creationId xmlns:a16="http://schemas.microsoft.com/office/drawing/2014/main" id="{CA2661E9-CCC2-45FD-8428-3DD2FB82EC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580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10/28/2019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29C17E-A888-46FE-B476-79E351965FAB}"/>
              </a:ext>
            </a:extLst>
          </p:cNvPr>
          <p:cNvSpPr>
            <a:spLocks noGrp="1"/>
          </p:cNvSpPr>
          <p:nvPr>
            <p:ph type="body" idx="1"/>
          </p:nvPr>
        </p:nvSpPr>
        <p:spPr/>
        <p:txBody>
          <a:bodyPr/>
          <a:lstStyle/>
          <a:p>
            <a:r>
              <a:rPr lang="en-US" dirty="0"/>
              <a:t>The story is very complete now across the board</a:t>
            </a:r>
          </a:p>
          <a:p>
            <a:r>
              <a:rPr lang="en-US" dirty="0"/>
              <a:t>Great migration tools available for free</a:t>
            </a:r>
          </a:p>
          <a:p>
            <a:endParaRPr lang="en-US" dirty="0"/>
          </a:p>
        </p:txBody>
      </p:sp>
    </p:spTree>
    <p:extLst>
      <p:ext uri="{BB962C8B-B14F-4D97-AF65-F5344CB8AC3E}">
        <p14:creationId xmlns:p14="http://schemas.microsoft.com/office/powerpoint/2010/main" val="61615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2AAB7B31-AD9E-4ACA-AA76-70140F747A9E}"/>
              </a:ext>
            </a:extLst>
          </p:cNvPr>
          <p:cNvSpPr>
            <a:spLocks noGrp="1"/>
          </p:cNvSpPr>
          <p:nvPr>
            <p:ph type="body" idx="1"/>
          </p:nvPr>
        </p:nvSpPr>
        <p:spPr/>
        <p:txBody>
          <a:bodyPr/>
          <a:lstStyle/>
          <a:p>
            <a:r>
              <a:rPr lang="en-US" dirty="0"/>
              <a:t>For a full list of migration scenarios (Preview and GA)</a:t>
            </a:r>
          </a:p>
          <a:p>
            <a:r>
              <a:rPr lang="en-US" dirty="0"/>
              <a:t>https://docs.microsoft.com/en-us/azure/dms/resource-scenario-status</a:t>
            </a:r>
          </a:p>
          <a:p>
            <a:endParaRPr lang="en-US" dirty="0"/>
          </a:p>
          <a:p>
            <a:endParaRPr lang="en-US" dirty="0"/>
          </a:p>
        </p:txBody>
      </p:sp>
    </p:spTree>
    <p:extLst>
      <p:ext uri="{BB962C8B-B14F-4D97-AF65-F5344CB8AC3E}">
        <p14:creationId xmlns:p14="http://schemas.microsoft.com/office/powerpoint/2010/main" val="3976383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AA696CDF-96A4-4EF4-97CD-7E6A4FFE1B0F}"/>
              </a:ext>
            </a:extLst>
          </p:cNvPr>
          <p:cNvSpPr>
            <a:spLocks noGrp="1"/>
          </p:cNvSpPr>
          <p:nvPr>
            <p:ph type="body" idx="1"/>
          </p:nvPr>
        </p:nvSpPr>
        <p:spPr/>
        <p:txBody>
          <a:bodyPr/>
          <a:lstStyle/>
          <a:p>
            <a:r>
              <a:rPr lang="en-US" dirty="0"/>
              <a:t>https://docs.microsoft.com/en-us/azure/dms/resource-scenario-status</a:t>
            </a:r>
          </a:p>
          <a:p>
            <a:endParaRPr lang="en-US" dirty="0"/>
          </a:p>
        </p:txBody>
      </p:sp>
    </p:spTree>
    <p:extLst>
      <p:ext uri="{BB962C8B-B14F-4D97-AF65-F5344CB8AC3E}">
        <p14:creationId xmlns:p14="http://schemas.microsoft.com/office/powerpoint/2010/main" val="2922581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8E0D0-E01D-4FB6-A96B-D302712F48B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3AB98499-98EA-443A-8423-DCE1F357F991}"/>
              </a:ext>
            </a:extLst>
          </p:cNvPr>
          <p:cNvSpPr>
            <a:spLocks noGrp="1"/>
          </p:cNvSpPr>
          <p:nvPr>
            <p:ph type="body" idx="1"/>
          </p:nvPr>
        </p:nvSpPr>
        <p:spPr/>
        <p:txBody>
          <a:bodyPr/>
          <a:lstStyle/>
          <a:p>
            <a:r>
              <a:rPr lang="en-US" dirty="0"/>
              <a:t>Managed instance is GA too. We’ll talk more about it later.</a:t>
            </a:r>
          </a:p>
          <a:p>
            <a:r>
              <a:rPr lang="en-US" dirty="0"/>
              <a:t>Fully managed.</a:t>
            </a:r>
          </a:p>
          <a:p>
            <a:r>
              <a:rPr lang="en-US" dirty="0"/>
              <a:t>Move the whole workload to Azure.</a:t>
            </a:r>
          </a:p>
          <a:p>
            <a:r>
              <a:rPr lang="en-US" dirty="0"/>
              <a:t>Very popular.</a:t>
            </a:r>
          </a:p>
          <a:p>
            <a:r>
              <a:rPr lang="en-US" dirty="0"/>
              <a:t>Scaling.</a:t>
            </a:r>
          </a:p>
          <a:p>
            <a:r>
              <a:rPr lang="en-US" dirty="0"/>
              <a:t>Hyperscale: Preview, for huge storage, no worries about the database size.</a:t>
            </a:r>
          </a:p>
          <a:p>
            <a:r>
              <a:rPr lang="en-US" dirty="0"/>
              <a:t>Note: Hyperscale is GA for Single database and in preview for managed instances</a:t>
            </a:r>
          </a:p>
          <a:p>
            <a:endParaRPr lang="en-US" dirty="0"/>
          </a:p>
        </p:txBody>
      </p:sp>
    </p:spTree>
    <p:extLst>
      <p:ext uri="{BB962C8B-B14F-4D97-AF65-F5344CB8AC3E}">
        <p14:creationId xmlns:p14="http://schemas.microsoft.com/office/powerpoint/2010/main" val="1312849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B3D32C-C5E7-49CE-BEBD-A2AC71AF556B}" type="slidenum">
              <a:rPr lang="en-US" smtClean="0"/>
              <a:t>11</a:t>
            </a:fld>
            <a:endParaRPr lang="en-US"/>
          </a:p>
        </p:txBody>
      </p:sp>
    </p:spTree>
    <p:extLst>
      <p:ext uri="{BB962C8B-B14F-4D97-AF65-F5344CB8AC3E}">
        <p14:creationId xmlns:p14="http://schemas.microsoft.com/office/powerpoint/2010/main" val="23737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 name="Shape 1805"/>
          <p:cNvSpPr>
            <a:spLocks noGrp="1" noRot="1" noChangeAspect="1"/>
          </p:cNvSpPr>
          <p:nvPr>
            <p:ph type="sldImg"/>
          </p:nvPr>
        </p:nvSpPr>
        <p:spPr>
          <a:prstGeom prst="rect">
            <a:avLst/>
          </a:prstGeom>
        </p:spPr>
        <p:txBody>
          <a:bodyPr/>
          <a:lstStyle/>
          <a:p>
            <a:endParaRPr/>
          </a:p>
        </p:txBody>
      </p:sp>
      <p:sp>
        <p:nvSpPr>
          <p:cNvPr id="1806" name="Shape 1806"/>
          <p:cNvSpPr>
            <a:spLocks noGrp="1"/>
          </p:cNvSpPr>
          <p:nvPr>
            <p:ph type="body" sz="quarter" idx="1"/>
          </p:nvPr>
        </p:nvSpPr>
        <p:spPr>
          <a:prstGeom prst="rect">
            <a:avLst/>
          </a:prstGeom>
        </p:spPr>
        <p:txBody>
          <a:bodyPr/>
          <a:lstStyle/>
          <a:p>
            <a:r>
              <a:rPr lang="en-US" dirty="0"/>
              <a:t>It is a database born in cloud – from the inception - fundamental design goals was Automatic Global distribution – Limitless scale  – Low Latency – High throughput – and Well defined consistency model - SLA</a:t>
            </a:r>
          </a:p>
          <a:p>
            <a:endParaRPr lang="en-US" dirty="0"/>
          </a:p>
          <a:p>
            <a:r>
              <a:rPr lang="en-US" dirty="0"/>
              <a:t>So we Built the platform with these Core Capability.</a:t>
            </a:r>
          </a:p>
          <a:p>
            <a:endParaRPr lang="en-US" dirty="0"/>
          </a:p>
          <a:p>
            <a:r>
              <a:rPr lang="en-US" dirty="0"/>
              <a:t>A</a:t>
            </a:r>
            <a:r>
              <a:rPr dirty="0"/>
              <a:t>s a developer you also want the flexibility. With Azure Cosmos DB, you don’t have to model the data in </a:t>
            </a:r>
            <a:r>
              <a:rPr lang="en-US" dirty="0"/>
              <a:t>JUST </a:t>
            </a:r>
            <a:r>
              <a:rPr dirty="0"/>
              <a:t>one way. </a:t>
            </a:r>
            <a:r>
              <a:rPr lang="en-US" dirty="0"/>
              <a:t>Y</a:t>
            </a:r>
            <a:r>
              <a:rPr dirty="0"/>
              <a:t>ou can model the data the way you want.</a:t>
            </a:r>
            <a:r>
              <a:rPr lang="en-US" dirty="0"/>
              <a:t> </a:t>
            </a:r>
          </a:p>
          <a:p>
            <a:endParaRPr dirty="0"/>
          </a:p>
          <a:p>
            <a:r>
              <a:rPr dirty="0"/>
              <a:t>Key-Value, Column, Documents or Graph.</a:t>
            </a:r>
            <a:endParaRPr lang="en-US" dirty="0"/>
          </a:p>
          <a:p>
            <a:endParaRPr dirty="0"/>
          </a:p>
          <a:p>
            <a:r>
              <a:rPr lang="en-US" dirty="0"/>
              <a:t>That’s why say </a:t>
            </a:r>
            <a:r>
              <a:rPr dirty="0"/>
              <a:t>Cosmos DB is a multi-model database.</a:t>
            </a:r>
          </a:p>
          <a:p>
            <a:endParaRPr dirty="0"/>
          </a:p>
          <a:p>
            <a:r>
              <a:rPr dirty="0"/>
              <a:t>What about how you access data. What about frameworks, API and tools that you are familiar with. We do not want you </a:t>
            </a:r>
            <a:r>
              <a:rPr dirty="0" err="1"/>
              <a:t>yo</a:t>
            </a:r>
            <a:r>
              <a:rPr dirty="0"/>
              <a:t> learn a new API. We make every API and language a </a:t>
            </a:r>
            <a:r>
              <a:rPr dirty="0" err="1"/>
              <a:t>first-c;ass</a:t>
            </a:r>
            <a:r>
              <a:rPr dirty="0"/>
              <a:t> citizen of Azure Cosmos DB. If you are familiar with </a:t>
            </a:r>
            <a:r>
              <a:rPr dirty="0" err="1"/>
              <a:t>DocumentDB</a:t>
            </a:r>
            <a:r>
              <a:rPr dirty="0"/>
              <a:t> SQL or </a:t>
            </a:r>
            <a:r>
              <a:rPr dirty="0" err="1"/>
              <a:t>DocumentDB</a:t>
            </a:r>
            <a:r>
              <a:rPr dirty="0"/>
              <a:t> JS, we continue to support and innovate on that front. If you are a MongoDB developer, we have support for MongoDB wire protocol. Azure Cosmos DB can be your globally distributed, secure, fully managed Mongo Instance. Today, we announced preview of Azure Tables API and Gremlin for graph capabilities. We have more in the works and our roadmap is to extend this over the coming months to include </a:t>
            </a:r>
            <a:r>
              <a:rPr dirty="0" err="1"/>
              <a:t>Hbase</a:t>
            </a:r>
            <a:r>
              <a:rPr dirty="0"/>
              <a:t>, Cassandra and other OSS API.</a:t>
            </a:r>
          </a:p>
          <a:p>
            <a:endParaRPr dirty="0"/>
          </a:p>
        </p:txBody>
      </p:sp>
    </p:spTree>
    <p:extLst>
      <p:ext uri="{BB962C8B-B14F-4D97-AF65-F5344CB8AC3E}">
        <p14:creationId xmlns:p14="http://schemas.microsoft.com/office/powerpoint/2010/main" val="167152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7F1FECB-331E-412E-9F55-26DADD67561B}"/>
              </a:ext>
            </a:extLst>
          </p:cNvPr>
          <p:cNvSpPr>
            <a:spLocks noGrp="1"/>
          </p:cNvSpPr>
          <p:nvPr>
            <p:ph type="body" idx="1"/>
          </p:nvPr>
        </p:nvSpPr>
        <p:spPr/>
        <p:txBody>
          <a:bodyPr/>
          <a:lstStyle/>
          <a:p>
            <a:r>
              <a:rPr lang="en-US" dirty="0"/>
              <a:t>Managed </a:t>
            </a:r>
            <a:r>
              <a:rPr lang="en-US"/>
              <a:t>instance requires no or very little changes to you DB</a:t>
            </a:r>
          </a:p>
        </p:txBody>
      </p:sp>
    </p:spTree>
    <p:extLst>
      <p:ext uri="{BB962C8B-B14F-4D97-AF65-F5344CB8AC3E}">
        <p14:creationId xmlns:p14="http://schemas.microsoft.com/office/powerpoint/2010/main" val="74713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10/28/2019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DDE8E9B-AA7B-4CC7-AD52-6A6D4AE0F9FC}"/>
              </a:ext>
            </a:extLst>
          </p:cNvPr>
          <p:cNvSpPr>
            <a:spLocks noGrp="1"/>
          </p:cNvSpPr>
          <p:nvPr>
            <p:ph type="body" idx="1"/>
          </p:nvPr>
        </p:nvSpPr>
        <p:spPr/>
        <p:txBody>
          <a:bodyPr/>
          <a:lstStyle/>
          <a:p>
            <a:r>
              <a:rPr lang="en-US" dirty="0"/>
              <a:t>New flavor of SQL database.</a:t>
            </a:r>
          </a:p>
          <a:p>
            <a:r>
              <a:rPr lang="en-US" dirty="0"/>
              <a:t>Particularly good for migration of existing SQL databases.</a:t>
            </a:r>
          </a:p>
          <a:p>
            <a:r>
              <a:rPr lang="en-US" dirty="0"/>
              <a:t>All advantages of PaaS</a:t>
            </a:r>
          </a:p>
          <a:p>
            <a:r>
              <a:rPr lang="en-US" dirty="0"/>
              <a:t>Automatic backups, availability </a:t>
            </a:r>
            <a:r>
              <a:rPr lang="en-US" dirty="0" err="1"/>
              <a:t>etc</a:t>
            </a:r>
            <a:r>
              <a:rPr lang="en-US" dirty="0"/>
              <a:t> all the same, same infrastructure</a:t>
            </a:r>
          </a:p>
          <a:p>
            <a:r>
              <a:rPr lang="en-US" dirty="0"/>
              <a:t>Scaling</a:t>
            </a:r>
          </a:p>
          <a:p>
            <a:r>
              <a:rPr lang="en-US" dirty="0"/>
              <a:t>Where is it unique?</a:t>
            </a:r>
          </a:p>
          <a:p>
            <a:pPr marL="171450" indent="-171450">
              <a:buFontTx/>
              <a:buChar char="-"/>
            </a:pPr>
            <a:r>
              <a:rPr lang="en-US" dirty="0"/>
              <a:t>SQL server compatibility (nearly 100%)</a:t>
            </a:r>
          </a:p>
          <a:p>
            <a:pPr marL="171450" indent="-171450">
              <a:buFontTx/>
              <a:buChar char="-"/>
            </a:pPr>
            <a:r>
              <a:rPr lang="en-US" dirty="0"/>
              <a:t>Full isolation and security</a:t>
            </a:r>
          </a:p>
          <a:p>
            <a:pPr marL="384432" lvl="1" indent="-171450">
              <a:buFontTx/>
              <a:buChar char="-"/>
            </a:pPr>
            <a:r>
              <a:rPr lang="en-US" dirty="0"/>
              <a:t>Opening up more things</a:t>
            </a:r>
          </a:p>
          <a:p>
            <a:pPr marL="0" lvl="0" indent="0">
              <a:buFontTx/>
              <a:buNone/>
            </a:pPr>
            <a:r>
              <a:rPr lang="en-US" dirty="0"/>
              <a:t>New purchasing options:</a:t>
            </a:r>
          </a:p>
          <a:p>
            <a:pPr marL="171450" lvl="0" indent="-171450">
              <a:buFontTx/>
              <a:buChar char="-"/>
            </a:pPr>
            <a:r>
              <a:rPr lang="en-US" dirty="0"/>
              <a:t>Introduced for SQL Managed instance</a:t>
            </a:r>
          </a:p>
          <a:p>
            <a:pPr marL="171450" lvl="0" indent="-171450">
              <a:buFontTx/>
              <a:buChar char="-"/>
            </a:pPr>
            <a:r>
              <a:rPr lang="en-US" dirty="0"/>
              <a:t>Rolled out to other flavors of the service</a:t>
            </a:r>
          </a:p>
          <a:p>
            <a:pPr marL="171450" lvl="0" indent="-171450">
              <a:buFontTx/>
              <a:buChar char="-"/>
            </a:pPr>
            <a:r>
              <a:rPr lang="en-US" dirty="0"/>
              <a:t>You will know exactly what resources are allocated</a:t>
            </a:r>
          </a:p>
          <a:p>
            <a:pPr marL="171450" lvl="0" indent="-171450">
              <a:buFontTx/>
              <a:buChar char="-"/>
            </a:pPr>
            <a:r>
              <a:rPr lang="en-US" dirty="0"/>
              <a:t>Able to scale up and down</a:t>
            </a:r>
          </a:p>
          <a:p>
            <a:pPr marL="171450" lvl="0" indent="-171450">
              <a:buFontTx/>
              <a:buChar char="-"/>
            </a:pPr>
            <a:r>
              <a:rPr lang="en-US" dirty="0"/>
              <a:t>Protects your license investments, you can get large discounts</a:t>
            </a:r>
          </a:p>
          <a:p>
            <a:pPr marL="171450" lvl="0" indent="-171450">
              <a:buFontTx/>
              <a:buChar char="-"/>
            </a:pPr>
            <a:r>
              <a:rPr lang="en-US" dirty="0"/>
              <a:t>Competitive with competition</a:t>
            </a:r>
          </a:p>
        </p:txBody>
      </p:sp>
    </p:spTree>
    <p:extLst>
      <p:ext uri="{BB962C8B-B14F-4D97-AF65-F5344CB8AC3E}">
        <p14:creationId xmlns:p14="http://schemas.microsoft.com/office/powerpoint/2010/main" val="3209223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4000-7781-4C68-89B9-2FFC04AC0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4AFC89-0311-46B0-8F2E-5762D03BD0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01CBD-0FB0-4445-B04D-1725AE0CF3A3}"/>
              </a:ext>
            </a:extLst>
          </p:cNvPr>
          <p:cNvSpPr>
            <a:spLocks noGrp="1"/>
          </p:cNvSpPr>
          <p:nvPr>
            <p:ph type="dt" sz="half" idx="10"/>
          </p:nvPr>
        </p:nvSpPr>
        <p:spPr/>
        <p:txBody>
          <a:bodyPr/>
          <a:lstStyle/>
          <a:p>
            <a:fld id="{B64D3A89-06ED-4AF6-94A1-93391A367193}" type="datetimeFigureOut">
              <a:rPr lang="en-US" smtClean="0"/>
              <a:t>10/28/2019</a:t>
            </a:fld>
            <a:endParaRPr lang="en-US"/>
          </a:p>
        </p:txBody>
      </p:sp>
      <p:sp>
        <p:nvSpPr>
          <p:cNvPr id="5" name="Footer Placeholder 4">
            <a:extLst>
              <a:ext uri="{FF2B5EF4-FFF2-40B4-BE49-F238E27FC236}">
                <a16:creationId xmlns:a16="http://schemas.microsoft.com/office/drawing/2014/main" id="{F7F47D52-90A3-4189-A4AC-E38BAC407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B1AA9-7CF2-482E-B0E0-BB870006B5A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091980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87D88-E2B7-4E50-BEEF-A66A21D251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1F797D-1962-4F42-9D65-2F599F4CC0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4DFC5-66AB-48A7-AD08-44DBFE1A101D}"/>
              </a:ext>
            </a:extLst>
          </p:cNvPr>
          <p:cNvSpPr>
            <a:spLocks noGrp="1"/>
          </p:cNvSpPr>
          <p:nvPr>
            <p:ph type="dt" sz="half" idx="10"/>
          </p:nvPr>
        </p:nvSpPr>
        <p:spPr/>
        <p:txBody>
          <a:bodyPr/>
          <a:lstStyle/>
          <a:p>
            <a:fld id="{B64D3A89-06ED-4AF6-94A1-93391A367193}" type="datetimeFigureOut">
              <a:rPr lang="en-US" smtClean="0"/>
              <a:t>10/28/2019</a:t>
            </a:fld>
            <a:endParaRPr lang="en-US"/>
          </a:p>
        </p:txBody>
      </p:sp>
      <p:sp>
        <p:nvSpPr>
          <p:cNvPr id="5" name="Footer Placeholder 4">
            <a:extLst>
              <a:ext uri="{FF2B5EF4-FFF2-40B4-BE49-F238E27FC236}">
                <a16:creationId xmlns:a16="http://schemas.microsoft.com/office/drawing/2014/main" id="{1B2F9267-9BD7-4FBA-9127-376F2BF35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5469D-3BFC-4F02-9445-805F99E154C6}"/>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5688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3F9B6C-37B3-4E51-AA90-E40904BB21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F1FA7B-359C-455A-947D-9D7555DD1A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7711E-0B83-4D91-A926-A4B50BE1717B}"/>
              </a:ext>
            </a:extLst>
          </p:cNvPr>
          <p:cNvSpPr>
            <a:spLocks noGrp="1"/>
          </p:cNvSpPr>
          <p:nvPr>
            <p:ph type="dt" sz="half" idx="10"/>
          </p:nvPr>
        </p:nvSpPr>
        <p:spPr/>
        <p:txBody>
          <a:bodyPr/>
          <a:lstStyle/>
          <a:p>
            <a:fld id="{B64D3A89-06ED-4AF6-94A1-93391A367193}" type="datetimeFigureOut">
              <a:rPr lang="en-US" smtClean="0"/>
              <a:t>10/28/2019</a:t>
            </a:fld>
            <a:endParaRPr lang="en-US"/>
          </a:p>
        </p:txBody>
      </p:sp>
      <p:sp>
        <p:nvSpPr>
          <p:cNvPr id="5" name="Footer Placeholder 4">
            <a:extLst>
              <a:ext uri="{FF2B5EF4-FFF2-40B4-BE49-F238E27FC236}">
                <a16:creationId xmlns:a16="http://schemas.microsoft.com/office/drawing/2014/main" id="{298D62D4-D595-4EDD-B07F-F789283E2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39B11-F442-4631-A088-3AC3BFC62B9D}"/>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631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0886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965773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dirty="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52365396"/>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06502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963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7A2C-A708-4C08-8657-71F74DEA9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4E0842-1FCF-4536-AC32-02680BBF0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FA274-DA62-4804-9EE0-E2C6AB02B820}"/>
              </a:ext>
            </a:extLst>
          </p:cNvPr>
          <p:cNvSpPr>
            <a:spLocks noGrp="1"/>
          </p:cNvSpPr>
          <p:nvPr>
            <p:ph type="dt" sz="half" idx="10"/>
          </p:nvPr>
        </p:nvSpPr>
        <p:spPr/>
        <p:txBody>
          <a:bodyPr/>
          <a:lstStyle/>
          <a:p>
            <a:fld id="{B64D3A89-06ED-4AF6-94A1-93391A367193}" type="datetimeFigureOut">
              <a:rPr lang="en-US" smtClean="0"/>
              <a:t>10/28/2019</a:t>
            </a:fld>
            <a:endParaRPr lang="en-US"/>
          </a:p>
        </p:txBody>
      </p:sp>
      <p:sp>
        <p:nvSpPr>
          <p:cNvPr id="5" name="Footer Placeholder 4">
            <a:extLst>
              <a:ext uri="{FF2B5EF4-FFF2-40B4-BE49-F238E27FC236}">
                <a16:creationId xmlns:a16="http://schemas.microsoft.com/office/drawing/2014/main" id="{1FE61957-5FD6-4B41-A1DC-2760006A5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F9BA6-D075-4091-A209-40340EF8A24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233079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C30C-1420-4052-978E-878D16499F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EF7E39-9345-4A2E-A0E6-1AFFEB2C12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3557DD-5332-4D8A-8CF9-4313701B886C}"/>
              </a:ext>
            </a:extLst>
          </p:cNvPr>
          <p:cNvSpPr>
            <a:spLocks noGrp="1"/>
          </p:cNvSpPr>
          <p:nvPr>
            <p:ph type="dt" sz="half" idx="10"/>
          </p:nvPr>
        </p:nvSpPr>
        <p:spPr/>
        <p:txBody>
          <a:bodyPr/>
          <a:lstStyle/>
          <a:p>
            <a:fld id="{B64D3A89-06ED-4AF6-94A1-93391A367193}" type="datetimeFigureOut">
              <a:rPr lang="en-US" smtClean="0"/>
              <a:t>10/28/2019</a:t>
            </a:fld>
            <a:endParaRPr lang="en-US"/>
          </a:p>
        </p:txBody>
      </p:sp>
      <p:sp>
        <p:nvSpPr>
          <p:cNvPr id="5" name="Footer Placeholder 4">
            <a:extLst>
              <a:ext uri="{FF2B5EF4-FFF2-40B4-BE49-F238E27FC236}">
                <a16:creationId xmlns:a16="http://schemas.microsoft.com/office/drawing/2014/main" id="{19D25E55-EF9B-4CD7-88E3-143A47B2D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DA85C-D0E4-42DF-B8B5-476E2426CC5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72340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9503-8328-4CD6-A5A5-A894FD55E7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61916E-42BF-4397-A7E8-797B85683C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242036-DBEE-4D1F-BE99-991ECB9F4F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073524-B2A5-4BFE-9F4D-939503071F8A}"/>
              </a:ext>
            </a:extLst>
          </p:cNvPr>
          <p:cNvSpPr>
            <a:spLocks noGrp="1"/>
          </p:cNvSpPr>
          <p:nvPr>
            <p:ph type="dt" sz="half" idx="10"/>
          </p:nvPr>
        </p:nvSpPr>
        <p:spPr/>
        <p:txBody>
          <a:bodyPr/>
          <a:lstStyle/>
          <a:p>
            <a:fld id="{B64D3A89-06ED-4AF6-94A1-93391A367193}" type="datetimeFigureOut">
              <a:rPr lang="en-US" smtClean="0"/>
              <a:t>10/28/2019</a:t>
            </a:fld>
            <a:endParaRPr lang="en-US"/>
          </a:p>
        </p:txBody>
      </p:sp>
      <p:sp>
        <p:nvSpPr>
          <p:cNvPr id="6" name="Footer Placeholder 5">
            <a:extLst>
              <a:ext uri="{FF2B5EF4-FFF2-40B4-BE49-F238E27FC236}">
                <a16:creationId xmlns:a16="http://schemas.microsoft.com/office/drawing/2014/main" id="{650814E4-0158-40FB-B2F1-2E2559C45F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78A1A-0F04-4F22-BAB1-04E6423071EF}"/>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45436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8C98-A705-4EF8-A4DB-BAD75B92F3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F4DDA2-8B35-4868-86EA-3292217B6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04777-A843-409A-852A-44F4A0F216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4926F-5B39-49AA-A7BC-44E38BD37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F90620-2B3A-4B05-9B4C-FCE184CA3E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DC5BA3-BCFE-470D-B63C-50E667251B79}"/>
              </a:ext>
            </a:extLst>
          </p:cNvPr>
          <p:cNvSpPr>
            <a:spLocks noGrp="1"/>
          </p:cNvSpPr>
          <p:nvPr>
            <p:ph type="dt" sz="half" idx="10"/>
          </p:nvPr>
        </p:nvSpPr>
        <p:spPr/>
        <p:txBody>
          <a:bodyPr/>
          <a:lstStyle/>
          <a:p>
            <a:fld id="{B64D3A89-06ED-4AF6-94A1-93391A367193}" type="datetimeFigureOut">
              <a:rPr lang="en-US" smtClean="0"/>
              <a:t>10/28/2019</a:t>
            </a:fld>
            <a:endParaRPr lang="en-US"/>
          </a:p>
        </p:txBody>
      </p:sp>
      <p:sp>
        <p:nvSpPr>
          <p:cNvPr id="8" name="Footer Placeholder 7">
            <a:extLst>
              <a:ext uri="{FF2B5EF4-FFF2-40B4-BE49-F238E27FC236}">
                <a16:creationId xmlns:a16="http://schemas.microsoft.com/office/drawing/2014/main" id="{89AC5B8E-3B46-4BC6-A3DF-F099DDCD0D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3548E9-43B3-49AA-8C53-8198C17FE94E}"/>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14940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35B3-5870-4E13-A11F-D93448F2AF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CB4AE-816D-43D7-A857-5D2D0D855473}"/>
              </a:ext>
            </a:extLst>
          </p:cNvPr>
          <p:cNvSpPr>
            <a:spLocks noGrp="1"/>
          </p:cNvSpPr>
          <p:nvPr>
            <p:ph type="dt" sz="half" idx="10"/>
          </p:nvPr>
        </p:nvSpPr>
        <p:spPr/>
        <p:txBody>
          <a:bodyPr/>
          <a:lstStyle/>
          <a:p>
            <a:fld id="{B64D3A89-06ED-4AF6-94A1-93391A367193}" type="datetimeFigureOut">
              <a:rPr lang="en-US" smtClean="0"/>
              <a:t>10/28/2019</a:t>
            </a:fld>
            <a:endParaRPr lang="en-US"/>
          </a:p>
        </p:txBody>
      </p:sp>
      <p:sp>
        <p:nvSpPr>
          <p:cNvPr id="4" name="Footer Placeholder 3">
            <a:extLst>
              <a:ext uri="{FF2B5EF4-FFF2-40B4-BE49-F238E27FC236}">
                <a16:creationId xmlns:a16="http://schemas.microsoft.com/office/drawing/2014/main" id="{708D7A6B-285F-4CC2-870B-DF6C51369D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CFCC08-C0A3-4833-B7E9-D221ED0B9D23}"/>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762898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688E67-CA48-4AE1-85DD-863ED5DA1297}"/>
              </a:ext>
            </a:extLst>
          </p:cNvPr>
          <p:cNvSpPr>
            <a:spLocks noGrp="1"/>
          </p:cNvSpPr>
          <p:nvPr>
            <p:ph type="dt" sz="half" idx="10"/>
          </p:nvPr>
        </p:nvSpPr>
        <p:spPr/>
        <p:txBody>
          <a:bodyPr/>
          <a:lstStyle/>
          <a:p>
            <a:fld id="{B64D3A89-06ED-4AF6-94A1-93391A367193}" type="datetimeFigureOut">
              <a:rPr lang="en-US" smtClean="0"/>
              <a:t>10/28/2019</a:t>
            </a:fld>
            <a:endParaRPr lang="en-US"/>
          </a:p>
        </p:txBody>
      </p:sp>
      <p:sp>
        <p:nvSpPr>
          <p:cNvPr id="3" name="Footer Placeholder 2">
            <a:extLst>
              <a:ext uri="{FF2B5EF4-FFF2-40B4-BE49-F238E27FC236}">
                <a16:creationId xmlns:a16="http://schemas.microsoft.com/office/drawing/2014/main" id="{DC5BD8F2-CA5B-4916-8892-CA6B48D346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508163-48D0-434E-928B-0FBAEB80FC2A}"/>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191428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67802-5268-42A1-A0CC-B80B0791FA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2E3E4E-EAFB-4635-AE81-ABBE1B8F58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E2C90-0A7F-4DAD-8BD7-CC72E566E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31BD6-09D2-423C-835F-FF1F4BE02D22}"/>
              </a:ext>
            </a:extLst>
          </p:cNvPr>
          <p:cNvSpPr>
            <a:spLocks noGrp="1"/>
          </p:cNvSpPr>
          <p:nvPr>
            <p:ph type="dt" sz="half" idx="10"/>
          </p:nvPr>
        </p:nvSpPr>
        <p:spPr/>
        <p:txBody>
          <a:bodyPr/>
          <a:lstStyle/>
          <a:p>
            <a:fld id="{B64D3A89-06ED-4AF6-94A1-93391A367193}" type="datetimeFigureOut">
              <a:rPr lang="en-US" smtClean="0"/>
              <a:t>10/28/2019</a:t>
            </a:fld>
            <a:endParaRPr lang="en-US"/>
          </a:p>
        </p:txBody>
      </p:sp>
      <p:sp>
        <p:nvSpPr>
          <p:cNvPr id="6" name="Footer Placeholder 5">
            <a:extLst>
              <a:ext uri="{FF2B5EF4-FFF2-40B4-BE49-F238E27FC236}">
                <a16:creationId xmlns:a16="http://schemas.microsoft.com/office/drawing/2014/main" id="{95FD8840-205B-4436-9696-DF4704A1C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652F9-1AE8-44F0-9CF3-5F78883190F5}"/>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3881281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91A1-95A9-47AC-86AD-D5EFE02281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8D7457-D1B6-4152-BD4C-9B9405DEEB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46113-B582-4605-A830-4143222C9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0171-A7AE-4809-A317-537D1D9B31B2}"/>
              </a:ext>
            </a:extLst>
          </p:cNvPr>
          <p:cNvSpPr>
            <a:spLocks noGrp="1"/>
          </p:cNvSpPr>
          <p:nvPr>
            <p:ph type="dt" sz="half" idx="10"/>
          </p:nvPr>
        </p:nvSpPr>
        <p:spPr/>
        <p:txBody>
          <a:bodyPr/>
          <a:lstStyle/>
          <a:p>
            <a:fld id="{B64D3A89-06ED-4AF6-94A1-93391A367193}" type="datetimeFigureOut">
              <a:rPr lang="en-US" smtClean="0"/>
              <a:t>10/28/2019</a:t>
            </a:fld>
            <a:endParaRPr lang="en-US"/>
          </a:p>
        </p:txBody>
      </p:sp>
      <p:sp>
        <p:nvSpPr>
          <p:cNvPr id="6" name="Footer Placeholder 5">
            <a:extLst>
              <a:ext uri="{FF2B5EF4-FFF2-40B4-BE49-F238E27FC236}">
                <a16:creationId xmlns:a16="http://schemas.microsoft.com/office/drawing/2014/main" id="{E71CF261-C00B-4458-B0FD-DD430FF3A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AFE91-17A0-4B06-9FC7-9A7F2BF2CD07}"/>
              </a:ext>
            </a:extLst>
          </p:cNvPr>
          <p:cNvSpPr>
            <a:spLocks noGrp="1"/>
          </p:cNvSpPr>
          <p:nvPr>
            <p:ph type="sldNum" sz="quarter" idx="12"/>
          </p:nvPr>
        </p:nvSpPr>
        <p:spPr/>
        <p:txBody>
          <a:bodyPr/>
          <a:lstStyle/>
          <a:p>
            <a:fld id="{FD066DA2-8B7F-4E8B-976A-612F99838E32}" type="slidenum">
              <a:rPr lang="en-US" smtClean="0"/>
              <a:t>‹#›</a:t>
            </a:fld>
            <a:endParaRPr lang="en-US"/>
          </a:p>
        </p:txBody>
      </p:sp>
    </p:spTree>
    <p:extLst>
      <p:ext uri="{BB962C8B-B14F-4D97-AF65-F5344CB8AC3E}">
        <p14:creationId xmlns:p14="http://schemas.microsoft.com/office/powerpoint/2010/main" val="407357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14E499-BFE9-4E8E-ADC2-AFFEB64AE6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46B9A5-1D30-4873-8CEF-A23C62FCE0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D62D5-6203-4180-99AD-7CC808AB6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D3A89-06ED-4AF6-94A1-93391A367193}" type="datetimeFigureOut">
              <a:rPr lang="en-US" smtClean="0"/>
              <a:t>10/28/2019</a:t>
            </a:fld>
            <a:endParaRPr lang="en-US"/>
          </a:p>
        </p:txBody>
      </p:sp>
      <p:sp>
        <p:nvSpPr>
          <p:cNvPr id="5" name="Footer Placeholder 4">
            <a:extLst>
              <a:ext uri="{FF2B5EF4-FFF2-40B4-BE49-F238E27FC236}">
                <a16:creationId xmlns:a16="http://schemas.microsoft.com/office/drawing/2014/main" id="{291028F4-7F91-4FCD-AAB5-DA04DB07C0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726524-2D5A-4732-B07C-DA3B786708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66DA2-8B7F-4E8B-976A-612F99838E32}" type="slidenum">
              <a:rPr lang="en-US" smtClean="0"/>
              <a:t>‹#›</a:t>
            </a:fld>
            <a:endParaRPr lang="en-US"/>
          </a:p>
        </p:txBody>
      </p:sp>
    </p:spTree>
    <p:extLst>
      <p:ext uri="{BB962C8B-B14F-4D97-AF65-F5344CB8AC3E}">
        <p14:creationId xmlns:p14="http://schemas.microsoft.com/office/powerpoint/2010/main" val="2022685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7" r:id="rId14"/>
    <p:sldLayoutId id="2147483670" r:id="rId15"/>
    <p:sldLayoutId id="214748367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oving-your-database-to-Azure%2Fm-p%2F284149&amp;data=02%7C01%7Cv-judes%40microsoft.com%7C8a28c85444ae4915bf3f08d6ea3650dc%7C72f988bf86f141af91ab2d7cd011db47%7C1%7C0%7C636953916343792575&amp;sdata=XxBgX5i1%2BQNQEh3duofecw4QxiszdCAKJTE1jRgUSic%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hyperlink" Target="https://nam06.safelinks.protection.outlook.com/?url=https%3A%2F%2Fgithub.com%2Fmicrosoft%2FIgniteTheTour%2Ftree%2Fmaster%2FMIG%2520-%2520Migrating%2520Applications%2520to%2520the%2520Cloud%2FMIG20&amp;data=02%7C01%7Cv-judes%40microsoft.com%7C8a28c85444ae4915bf3f08d6ea3650dc%7C72f988bf86f141af91ab2d7cd011db47%7C1%7C0%7C636953916343802566&amp;sdata=Q%2FUWQWXtp64ZSZiKbGnJIsWJVPEaIZ%2BkeNdTkVQQRqc%3D&amp;reserved=0"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9.xml"/><Relationship Id="rId7" Type="http://schemas.openxmlformats.org/officeDocument/2006/relationships/image" Target="../media/image47.emf"/><Relationship Id="rId12"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9.emf"/><Relationship Id="rId5" Type="http://schemas.openxmlformats.org/officeDocument/2006/relationships/image" Target="../media/image46.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8.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hyperlink" Target="https://na01.safelinks.protection.outlook.com/?url=https://www.pluralsight.com/courses/microsoft-azure-migration-assessing-planning?twoid%3DinsertMicrosoftTrackingIDHere%26aid%3D7010a000001xDURAA2&amp;data=02|01||f96daaa0550a4b9586ec08d61db9ec61|72f988bf86f141af91ab2d7cd011db47|1|0|636729081695864845&amp;sdata=J7QcVZfu6BNBXCBk2qsQUfyD7JnP0vn1KWoqx52ULmM%3D&amp;reserved=0"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2.png"/><Relationship Id="rId7"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12.xml"/><Relationship Id="rId4" Type="http://schemas.openxmlformats.org/officeDocument/2006/relationships/hyperlink" Target="https://github.com/Azure-Samples/tailwind-trader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Moving your database </a:t>
            </a:r>
            <a:r>
              <a:rPr lang="en-US"/>
              <a:t>to Azure</a:t>
            </a:r>
            <a:endParaRPr lang="en-US" dirty="0"/>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827789283"/>
              </p:ext>
            </p:extLst>
          </p:nvPr>
        </p:nvGraphicFramePr>
        <p:xfrm>
          <a:off x="457200" y="707717"/>
          <a:ext cx="11277601" cy="3066875"/>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54309">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294657">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54309">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54309">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54309">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300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54309">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50405">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2</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2</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04675">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dirty="0">
                          <a:solidFill>
                            <a:schemeClr val="tx1"/>
                          </a:solidFill>
                          <a:latin typeface="+mn-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47336964"/>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after</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5"/>
          <a:stretch>
            <a:fillRect/>
          </a:stretch>
        </p:blipFill>
        <p:spPr>
          <a:xfrm>
            <a:off x="1613213" y="4382935"/>
            <a:ext cx="780290" cy="780290"/>
          </a:xfrm>
          <a:prstGeom prst="rect">
            <a:avLst/>
          </a:prstGeom>
        </p:spPr>
      </p:pic>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6"/>
          <a:stretch>
            <a:fillRect/>
          </a:stretch>
        </p:blipFill>
        <p:spPr>
          <a:xfrm>
            <a:off x="2915131" y="418178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5"/>
          <a:stretch>
            <a:fillRect/>
          </a:stretch>
        </p:blipFill>
        <p:spPr>
          <a:xfrm>
            <a:off x="5428973" y="4396219"/>
            <a:ext cx="780290" cy="780290"/>
          </a:xfrm>
          <a:prstGeom prst="rect">
            <a:avLst/>
          </a:prstGeom>
        </p:spPr>
      </p:pic>
      <p:grpSp>
        <p:nvGrpSpPr>
          <p:cNvPr id="2" name="Group 1">
            <a:extLst>
              <a:ext uri="{FF2B5EF4-FFF2-40B4-BE49-F238E27FC236}">
                <a16:creationId xmlns:a16="http://schemas.microsoft.com/office/drawing/2014/main" id="{C289FBD7-306C-4CFD-8A69-6E4015BBA4E0}"/>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cxnSp>
        <p:nvCxnSpPr>
          <p:cNvPr id="43" name="Straight Arrow Connector 42">
            <a:extLst>
              <a:ext uri="{FF2B5EF4-FFF2-40B4-BE49-F238E27FC236}">
                <a16:creationId xmlns:a16="http://schemas.microsoft.com/office/drawing/2014/main" id="{B5B4A17D-00D7-4785-876C-9123A61D9B3F}"/>
              </a:ext>
            </a:extLst>
          </p:cNvPr>
          <p:cNvCxnSpPr>
            <a:cxnSpLocks/>
          </p:cNvCxnSpPr>
          <p:nvPr/>
        </p:nvCxnSpPr>
        <p:spPr>
          <a:xfrm>
            <a:off x="1990409" y="3329268"/>
            <a:ext cx="0" cy="917453"/>
          </a:xfrm>
          <a:prstGeom prst="straightConnector1">
            <a:avLst/>
          </a:prstGeom>
          <a:noFill/>
          <a:ln w="92075" cap="flat" cmpd="sng" algn="ctr">
            <a:solidFill>
              <a:srgbClr val="107C10"/>
            </a:solidFill>
            <a:prstDash val="solid"/>
            <a:headEnd type="none" w="lg" len="med"/>
            <a:tailEnd type="triangle"/>
          </a:ln>
          <a:effectLst/>
        </p:spPr>
      </p:cxnSp>
      <p:sp>
        <p:nvSpPr>
          <p:cNvPr id="44" name="Flowchart: Magnetic Disk 43">
            <a:extLst>
              <a:ext uri="{FF2B5EF4-FFF2-40B4-BE49-F238E27FC236}">
                <a16:creationId xmlns:a16="http://schemas.microsoft.com/office/drawing/2014/main" id="{15B8AB4B-CEC6-4879-9523-C4B94799B5B1}"/>
              </a:ext>
            </a:extLst>
          </p:cNvPr>
          <p:cNvSpPr/>
          <p:nvPr/>
        </p:nvSpPr>
        <p:spPr bwMode="auto">
          <a:xfrm>
            <a:off x="4631091" y="4286927"/>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COSMODB</a:t>
            </a:r>
            <a:br>
              <a:rPr kumimoji="0" lang="en-US" sz="2700" b="0" i="0" u="none" strike="noStrike" kern="0" cap="none" spc="0" normalizeH="0" baseline="0" noProof="0" dirty="0">
                <a:ln>
                  <a:noFill/>
                </a:ln>
                <a:solidFill>
                  <a:schemeClr val="bg1"/>
                </a:solidFill>
                <a:effectLst/>
                <a:uLnTx/>
                <a:uFillTx/>
              </a:rPr>
            </a:br>
            <a:r>
              <a:rPr kumimoji="0" lang="en-US" sz="2700" b="0" i="0" u="none" strike="noStrike" kern="0" cap="none" spc="0" normalizeH="0" baseline="0" noProof="0" dirty="0">
                <a:ln>
                  <a:noFill/>
                </a:ln>
                <a:solidFill>
                  <a:schemeClr val="bg1"/>
                </a:solidFill>
                <a:effectLst/>
                <a:uLnTx/>
                <a:uFillTx/>
              </a:rPr>
              <a:t>MONGO</a:t>
            </a:r>
            <a:r>
              <a:rPr kumimoji="0" lang="en-US" sz="2700" b="0" i="0" u="none" strike="noStrike" kern="0" cap="none" spc="0" normalizeH="0" noProof="0" dirty="0">
                <a:ln>
                  <a:noFill/>
                </a:ln>
                <a:solidFill>
                  <a:schemeClr val="bg1"/>
                </a:solidFill>
                <a:effectLst/>
                <a:uLnTx/>
                <a:uFillTx/>
              </a:rPr>
              <a:t> API</a:t>
            </a:r>
            <a:endParaRPr kumimoji="0" lang="en-US" sz="2700" b="0" i="0" u="none" strike="noStrike" kern="0" cap="none" spc="0" normalizeH="0" baseline="0" noProof="0" dirty="0">
              <a:ln>
                <a:noFill/>
              </a:ln>
              <a:solidFill>
                <a:schemeClr val="bg1"/>
              </a:solidFill>
              <a:effectLst/>
              <a:uLnTx/>
              <a:uFillTx/>
            </a:endParaRPr>
          </a:p>
        </p:txBody>
      </p:sp>
      <p:cxnSp>
        <p:nvCxnSpPr>
          <p:cNvPr id="45" name="Straight Arrow Connector 44">
            <a:extLst>
              <a:ext uri="{FF2B5EF4-FFF2-40B4-BE49-F238E27FC236}">
                <a16:creationId xmlns:a16="http://schemas.microsoft.com/office/drawing/2014/main" id="{7328601D-D279-4BF1-9442-58F397BC7E09}"/>
              </a:ext>
            </a:extLst>
          </p:cNvPr>
          <p:cNvCxnSpPr>
            <a:cxnSpLocks/>
          </p:cNvCxnSpPr>
          <p:nvPr/>
        </p:nvCxnSpPr>
        <p:spPr>
          <a:xfrm>
            <a:off x="5819118" y="3329268"/>
            <a:ext cx="0" cy="917453"/>
          </a:xfrm>
          <a:prstGeom prst="straightConnector1">
            <a:avLst/>
          </a:prstGeom>
          <a:noFill/>
          <a:ln w="92075" cap="flat" cmpd="sng" algn="ctr">
            <a:solidFill>
              <a:srgbClr val="107C10"/>
            </a:solidFill>
            <a:prstDash val="solid"/>
            <a:headEnd type="none" w="lg" len="med"/>
            <a:tailEnd type="triangle"/>
          </a:ln>
          <a:effectLst/>
        </p:spPr>
      </p:cxnSp>
      <p:pic>
        <p:nvPicPr>
          <p:cNvPr id="46" name="Picture 45">
            <a:extLst>
              <a:ext uri="{FF2B5EF4-FFF2-40B4-BE49-F238E27FC236}">
                <a16:creationId xmlns:a16="http://schemas.microsoft.com/office/drawing/2014/main" id="{FC9A715C-092F-45F0-90AE-D700A5406313}"/>
              </a:ext>
            </a:extLst>
          </p:cNvPr>
          <p:cNvPicPr>
            <a:picLocks noChangeAspect="1"/>
          </p:cNvPicPr>
          <p:nvPr/>
        </p:nvPicPr>
        <p:blipFill>
          <a:blip r:embed="rId9"/>
          <a:stretch>
            <a:fillRect/>
          </a:stretch>
        </p:blipFill>
        <p:spPr>
          <a:xfrm>
            <a:off x="6584109" y="3815898"/>
            <a:ext cx="1144037" cy="1144037"/>
          </a:xfrm>
          <a:prstGeom prst="rect">
            <a:avLst/>
          </a:prstGeom>
        </p:spPr>
      </p:pic>
      <p:sp>
        <p:nvSpPr>
          <p:cNvPr id="41" name="Flowchart: Magnetic Disk 40">
            <a:extLst>
              <a:ext uri="{FF2B5EF4-FFF2-40B4-BE49-F238E27FC236}">
                <a16:creationId xmlns:a16="http://schemas.microsoft.com/office/drawing/2014/main" id="{580228CB-7F1B-4546-96A1-48C8A743C6DD}"/>
              </a:ext>
            </a:extLst>
          </p:cNvPr>
          <p:cNvSpPr/>
          <p:nvPr/>
        </p:nvSpPr>
        <p:spPr bwMode="auto">
          <a:xfrm>
            <a:off x="802382" y="4286928"/>
            <a:ext cx="2376054" cy="2425463"/>
          </a:xfrm>
          <a:prstGeom prst="flowChartMagneticDisk">
            <a:avLst/>
          </a:prstGeom>
          <a:solidFill>
            <a:srgbClr val="107C10"/>
          </a:solidFill>
          <a:ln w="9525" cap="flat" cmpd="sng" algn="ctr">
            <a:solidFill>
              <a:schemeClr val="bg1">
                <a:lumMod val="85000"/>
              </a:scheme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700" b="0" i="0" u="none" strike="noStrike" kern="0" cap="none" spc="0" normalizeH="0" baseline="0" noProof="0" dirty="0">
                <a:ln>
                  <a:noFill/>
                </a:ln>
                <a:solidFill>
                  <a:schemeClr val="bg1"/>
                </a:solidFill>
                <a:effectLst/>
                <a:uLnTx/>
                <a:uFillTx/>
              </a:rPr>
              <a:t>Azure SQL Database</a:t>
            </a:r>
          </a:p>
        </p:txBody>
      </p:sp>
      <p:pic>
        <p:nvPicPr>
          <p:cNvPr id="42" name="Picture 41">
            <a:extLst>
              <a:ext uri="{FF2B5EF4-FFF2-40B4-BE49-F238E27FC236}">
                <a16:creationId xmlns:a16="http://schemas.microsoft.com/office/drawing/2014/main" id="{DD077C80-D0F0-4C11-BBAB-38996D8BDADE}"/>
              </a:ext>
            </a:extLst>
          </p:cNvPr>
          <p:cNvPicPr>
            <a:picLocks noChangeAspect="1"/>
          </p:cNvPicPr>
          <p:nvPr/>
        </p:nvPicPr>
        <p:blipFill>
          <a:blip r:embed="rId10"/>
          <a:stretch>
            <a:fillRect/>
          </a:stretch>
        </p:blipFill>
        <p:spPr>
          <a:xfrm>
            <a:off x="2703288" y="3876144"/>
            <a:ext cx="1054168" cy="1378527"/>
          </a:xfrm>
          <a:prstGeom prst="rect">
            <a:avLst/>
          </a:prstGeom>
        </p:spPr>
      </p:pic>
    </p:spTree>
    <p:extLst>
      <p:ext uri="{BB962C8B-B14F-4D97-AF65-F5344CB8AC3E}">
        <p14:creationId xmlns:p14="http://schemas.microsoft.com/office/powerpoint/2010/main" val="11262590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29167E-6 -1.48148E-6 L 0.00078 0.62384 " pathEditMode="relative" rAng="0" ptsTypes="AA">
                                      <p:cBhvr>
                                        <p:cTn id="6" dur="2000" fill="hold"/>
                                        <p:tgtEl>
                                          <p:spTgt spid="33"/>
                                        </p:tgtEl>
                                        <p:attrNameLst>
                                          <p:attrName>ppt_x</p:attrName>
                                          <p:attrName>ppt_y</p:attrName>
                                        </p:attrNameLst>
                                      </p:cBhvr>
                                      <p:rCtr x="39" y="31181"/>
                                    </p:animMotion>
                                  </p:childTnLst>
                                </p:cTn>
                              </p:par>
                              <p:par>
                                <p:cTn id="7" presetID="42" presetClass="path" presetSubtype="0" accel="50000" decel="50000" fill="hold" nodeType="withEffect">
                                  <p:stCondLst>
                                    <p:cond delay="0"/>
                                  </p:stCondLst>
                                  <p:childTnLst>
                                    <p:animMotion origin="layout" path="M -2.5E-6 4.07407E-6 L 0.003 0.46388 " pathEditMode="relative" rAng="0" ptsTypes="AA">
                                      <p:cBhvr>
                                        <p:cTn id="8" dur="2000" fill="hold"/>
                                        <p:tgtEl>
                                          <p:spTgt spid="2"/>
                                        </p:tgtEl>
                                        <p:attrNameLst>
                                          <p:attrName>ppt_x</p:attrName>
                                          <p:attrName>ppt_y</p:attrName>
                                        </p:attrNameLst>
                                      </p:cBhvr>
                                      <p:rCtr x="143" y="23194"/>
                                    </p:animMotion>
                                  </p:childTnLst>
                                </p:cTn>
                              </p:par>
                              <p:par>
                                <p:cTn id="9" presetID="42" presetClass="path" presetSubtype="0" accel="50000" decel="50000" fill="hold" grpId="0" nodeType="withEffect">
                                  <p:stCondLst>
                                    <p:cond delay="0"/>
                                  </p:stCondLst>
                                  <p:childTnLst>
                                    <p:animMotion origin="layout" path="M -4.58333E-6 2.22222E-6 L 0.00795 0.64375 " pathEditMode="relative" rAng="0" ptsTypes="AA">
                                      <p:cBhvr>
                                        <p:cTn id="10" dur="2000" fill="hold"/>
                                        <p:tgtEl>
                                          <p:spTgt spid="40"/>
                                        </p:tgtEl>
                                        <p:attrNameLst>
                                          <p:attrName>ppt_x</p:attrName>
                                          <p:attrName>ppt_y</p:attrName>
                                        </p:attrNameLst>
                                      </p:cBhvr>
                                      <p:rCtr x="391" y="32176"/>
                                    </p:animMotion>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0"/>
                                        </p:tgtEl>
                                      </p:cBhvr>
                                    </p:animEffect>
                                    <p:set>
                                      <p:cBhvr>
                                        <p:cTn id="15" dur="1" fill="hold">
                                          <p:stCondLst>
                                            <p:cond delay="499"/>
                                          </p:stCondLst>
                                        </p:cTn>
                                        <p:tgtEl>
                                          <p:spTgt spid="3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1"/>
                                        </p:tgtEl>
                                      </p:cBhvr>
                                    </p:animEffect>
                                    <p:set>
                                      <p:cBhvr>
                                        <p:cTn id="21" dur="1" fill="hold">
                                          <p:stCondLst>
                                            <p:cond delay="499"/>
                                          </p:stCondLst>
                                        </p:cTn>
                                        <p:tgtEl>
                                          <p:spTgt spid="3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2"/>
                                        </p:tgtEl>
                                      </p:cBhvr>
                                    </p:animEffect>
                                    <p:set>
                                      <p:cBhvr>
                                        <p:cTn id="24" dur="1" fill="hold">
                                          <p:stCondLst>
                                            <p:cond delay="499"/>
                                          </p:stCondLst>
                                        </p:cTn>
                                        <p:tgtEl>
                                          <p:spTgt spid="32"/>
                                        </p:tgtEl>
                                        <p:attrNameLst>
                                          <p:attrName>style.visibility</p:attrName>
                                        </p:attrNameLst>
                                      </p:cBhvr>
                                      <p:to>
                                        <p:strVal val="hidden"/>
                                      </p:to>
                                    </p:se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fltVal val="0"/>
                                          </p:val>
                                        </p:tav>
                                        <p:tav tm="100000">
                                          <p:val>
                                            <p:strVal val="#ppt_h"/>
                                          </p:val>
                                        </p:tav>
                                      </p:tavLst>
                                    </p:anim>
                                    <p:animEffect transition="in" filter="fade">
                                      <p:cBhvr>
                                        <p:cTn id="36" dur="500"/>
                                        <p:tgtEl>
                                          <p:spTgt spid="46"/>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36"/>
                                        </p:tgtEl>
                                      </p:cBhvr>
                                    </p:animEffect>
                                    <p:set>
                                      <p:cBhvr>
                                        <p:cTn id="48" dur="1" fill="hold">
                                          <p:stCondLst>
                                            <p:cond delay="499"/>
                                          </p:stCondLst>
                                        </p:cTn>
                                        <p:tgtEl>
                                          <p:spTgt spid="3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9"/>
                                        </p:tgtEl>
                                      </p:cBhvr>
                                    </p:animEffect>
                                    <p:set>
                                      <p:cBhvr>
                                        <p:cTn id="54" dur="1" fill="hold">
                                          <p:stCondLst>
                                            <p:cond delay="499"/>
                                          </p:stCondLst>
                                        </p:cTn>
                                        <p:tgtEl>
                                          <p:spTgt spid="29"/>
                                        </p:tgtEl>
                                        <p:attrNameLst>
                                          <p:attrName>style.visibility</p:attrName>
                                        </p:attrNameLst>
                                      </p:cBhvr>
                                      <p:to>
                                        <p:strVal val="hidden"/>
                                      </p:to>
                                    </p:set>
                                  </p:childTnLst>
                                </p:cTn>
                              </p:par>
                            </p:childTnLst>
                          </p:cTn>
                        </p:par>
                        <p:par>
                          <p:cTn id="55" fill="hold">
                            <p:stCondLst>
                              <p:cond delay="500"/>
                            </p:stCondLst>
                            <p:childTnLst>
                              <p:par>
                                <p:cTn id="56" presetID="53" presetClass="entr" presetSubtype="16"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childTnLst>
                          </p:cTn>
                        </p:par>
                        <p:par>
                          <p:cTn id="61" fill="hold">
                            <p:stCondLst>
                              <p:cond delay="1000"/>
                            </p:stCondLst>
                            <p:childTnLst>
                              <p:par>
                                <p:cTn id="62" presetID="53" presetClass="entr" presetSubtype="16"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1500"/>
                            </p:stCondLst>
                            <p:childTnLst>
                              <p:par>
                                <p:cTn id="68" presetID="22" presetClass="entr" presetSubtype="1"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up)">
                                      <p:cBhvr>
                                        <p:cTn id="7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40" grpId="0"/>
      <p:bldP spid="44" grpId="0" animBg="1"/>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18E47-60E3-4B90-9128-CCAE51466949}"/>
              </a:ext>
            </a:extLst>
          </p:cNvPr>
          <p:cNvSpPr>
            <a:spLocks noGrp="1"/>
          </p:cNvSpPr>
          <p:nvPr>
            <p:ph type="ctrTitle"/>
          </p:nvPr>
        </p:nvSpPr>
        <p:spPr/>
        <p:txBody>
          <a:bodyPr>
            <a:normAutofit/>
          </a:bodyPr>
          <a:lstStyle/>
          <a:p>
            <a:r>
              <a:rPr lang="en-US" dirty="0"/>
              <a:t>Services you will use in the lab…</a:t>
            </a:r>
          </a:p>
        </p:txBody>
      </p:sp>
    </p:spTree>
    <p:extLst>
      <p:ext uri="{BB962C8B-B14F-4D97-AF65-F5344CB8AC3E}">
        <p14:creationId xmlns:p14="http://schemas.microsoft.com/office/powerpoint/2010/main" val="283703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736EE7D5-4D78-41A5-8A24-4FFEC76CF39A}"/>
              </a:ext>
            </a:extLst>
          </p:cNvPr>
          <p:cNvSpPr txBox="1">
            <a:spLocks/>
          </p:cNvSpPr>
          <p:nvPr/>
        </p:nvSpPr>
        <p:spPr>
          <a:xfrm>
            <a:off x="594569"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Cloud Shell</a:t>
            </a:r>
            <a:endPar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329F6A45-73DF-441A-A01A-C20796A5EE09}"/>
              </a:ext>
            </a:extLst>
          </p:cNvPr>
          <p:cNvPicPr>
            <a:picLocks noChangeAspect="1"/>
          </p:cNvPicPr>
          <p:nvPr/>
        </p:nvPicPr>
        <p:blipFill>
          <a:blip r:embed="rId2"/>
          <a:stretch>
            <a:fillRect/>
          </a:stretch>
        </p:blipFill>
        <p:spPr>
          <a:xfrm>
            <a:off x="244045" y="1184747"/>
            <a:ext cx="11703909" cy="538380"/>
          </a:xfrm>
          <a:prstGeom prst="rect">
            <a:avLst/>
          </a:prstGeom>
        </p:spPr>
      </p:pic>
      <p:sp>
        <p:nvSpPr>
          <p:cNvPr id="7" name="Rectangle 6">
            <a:extLst>
              <a:ext uri="{FF2B5EF4-FFF2-40B4-BE49-F238E27FC236}">
                <a16:creationId xmlns:a16="http://schemas.microsoft.com/office/drawing/2014/main" id="{936ABC60-2B26-477E-9966-4CCAA2C643DE}"/>
              </a:ext>
            </a:extLst>
          </p:cNvPr>
          <p:cNvSpPr/>
          <p:nvPr/>
        </p:nvSpPr>
        <p:spPr bwMode="auto">
          <a:xfrm>
            <a:off x="7495309" y="1191491"/>
            <a:ext cx="706582" cy="531636"/>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682A4BC-40B0-4666-9ACB-E45CE8D73389}"/>
              </a:ext>
            </a:extLst>
          </p:cNvPr>
          <p:cNvPicPr>
            <a:picLocks noChangeAspect="1"/>
          </p:cNvPicPr>
          <p:nvPr/>
        </p:nvPicPr>
        <p:blipFill>
          <a:blip r:embed="rId3"/>
          <a:stretch>
            <a:fillRect/>
          </a:stretch>
        </p:blipFill>
        <p:spPr>
          <a:xfrm>
            <a:off x="971532" y="2395094"/>
            <a:ext cx="7583650" cy="4173947"/>
          </a:xfrm>
          <a:prstGeom prst="rect">
            <a:avLst/>
          </a:prstGeom>
        </p:spPr>
      </p:pic>
      <p:pic>
        <p:nvPicPr>
          <p:cNvPr id="9" name="Picture 8">
            <a:extLst>
              <a:ext uri="{FF2B5EF4-FFF2-40B4-BE49-F238E27FC236}">
                <a16:creationId xmlns:a16="http://schemas.microsoft.com/office/drawing/2014/main" id="{5A8B6FF0-5307-494C-A10E-E8FDC1919370}"/>
              </a:ext>
            </a:extLst>
          </p:cNvPr>
          <p:cNvPicPr>
            <a:picLocks noChangeAspect="1"/>
          </p:cNvPicPr>
          <p:nvPr/>
        </p:nvPicPr>
        <p:blipFill>
          <a:blip r:embed="rId4"/>
          <a:stretch>
            <a:fillRect/>
          </a:stretch>
        </p:blipFill>
        <p:spPr>
          <a:xfrm>
            <a:off x="971532" y="2395094"/>
            <a:ext cx="1587423" cy="1069938"/>
          </a:xfrm>
          <a:prstGeom prst="rect">
            <a:avLst/>
          </a:prstGeom>
        </p:spPr>
      </p:pic>
      <p:sp>
        <p:nvSpPr>
          <p:cNvPr id="10" name="Rectangle 9">
            <a:extLst>
              <a:ext uri="{FF2B5EF4-FFF2-40B4-BE49-F238E27FC236}">
                <a16:creationId xmlns:a16="http://schemas.microsoft.com/office/drawing/2014/main" id="{E928CEAC-15D7-481A-9EF1-DF1EA52C9F1A}"/>
              </a:ext>
            </a:extLst>
          </p:cNvPr>
          <p:cNvSpPr/>
          <p:nvPr/>
        </p:nvSpPr>
        <p:spPr bwMode="auto">
          <a:xfrm>
            <a:off x="971532" y="2930062"/>
            <a:ext cx="1587422" cy="534969"/>
          </a:xfrm>
          <a:prstGeom prst="rect">
            <a:avLst/>
          </a:prstGeom>
          <a:noFill/>
          <a:ln w="28575" cap="flat" cmpd="sng" algn="ctr">
            <a:solidFill>
              <a:srgbClr val="FF0000"/>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5796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87E26F8C-AC66-4D92-BA62-CEF2583CCD2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Azure Cosmos DB</a:t>
            </a:r>
          </a:p>
        </p:txBody>
      </p:sp>
      <p:sp>
        <p:nvSpPr>
          <p:cNvPr id="4" name="Text Placeholder 5">
            <a:extLst>
              <a:ext uri="{FF2B5EF4-FFF2-40B4-BE49-F238E27FC236}">
                <a16:creationId xmlns:a16="http://schemas.microsoft.com/office/drawing/2014/main" id="{4C2A2FAC-B733-4A72-9B43-8A452C1D4A70}"/>
              </a:ext>
            </a:extLst>
          </p:cNvPr>
          <p:cNvSpPr txBox="1">
            <a:spLocks/>
          </p:cNvSpPr>
          <p:nvPr/>
        </p:nvSpPr>
        <p:spPr>
          <a:xfrm>
            <a:off x="536028" y="1104368"/>
            <a:ext cx="11628175"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73A65"/>
                </a:solidFill>
                <a:effectLst/>
                <a:uLnTx/>
                <a:uFillTx/>
                <a:latin typeface="Segoe UI Semilight" panose="020B0402040204020203" pitchFamily="34" charset="0"/>
                <a:ea typeface="+mn-ea"/>
                <a:cs typeface="Segoe UI Semilight" panose="020B0402040204020203" pitchFamily="34" charset="0"/>
              </a:rPr>
              <a:t>Globally distributed database service</a:t>
            </a:r>
          </a:p>
        </p:txBody>
      </p:sp>
      <p:sp>
        <p:nvSpPr>
          <p:cNvPr id="5" name="Freeform 6">
            <a:extLst>
              <a:ext uri="{FF2B5EF4-FFF2-40B4-BE49-F238E27FC236}">
                <a16:creationId xmlns:a16="http://schemas.microsoft.com/office/drawing/2014/main" id="{5D25157E-0F25-4DE3-B7AF-0D47C4ECA125}"/>
              </a:ext>
            </a:extLst>
          </p:cNvPr>
          <p:cNvSpPr>
            <a:spLocks noEditPoints="1"/>
          </p:cNvSpPr>
          <p:nvPr/>
        </p:nvSpPr>
        <p:spPr bwMode="auto">
          <a:xfrm>
            <a:off x="1253006" y="1973262"/>
            <a:ext cx="10136616" cy="471532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defTabSz="1243431">
              <a:defRPr/>
            </a:pPr>
            <a:endParaRPr lang="en-US" sz="2448" kern="0">
              <a:solidFill>
                <a:sysClr val="windowText" lastClr="000000"/>
              </a:solidFill>
              <a:latin typeface="Calibri"/>
            </a:endParaRPr>
          </a:p>
        </p:txBody>
      </p:sp>
      <p:cxnSp>
        <p:nvCxnSpPr>
          <p:cNvPr id="6" name="Straight Connector 5">
            <a:extLst>
              <a:ext uri="{FF2B5EF4-FFF2-40B4-BE49-F238E27FC236}">
                <a16:creationId xmlns:a16="http://schemas.microsoft.com/office/drawing/2014/main" id="{152D8EE3-9A59-4E6E-A066-1E80782BFB75}"/>
              </a:ext>
            </a:extLst>
          </p:cNvPr>
          <p:cNvCxnSpPr/>
          <p:nvPr/>
        </p:nvCxnSpPr>
        <p:spPr>
          <a:xfrm flipV="1">
            <a:off x="2334305" y="3129722"/>
            <a:ext cx="3929204" cy="397133"/>
          </a:xfrm>
          <a:prstGeom prst="line">
            <a:avLst/>
          </a:prstGeom>
          <a:noFill/>
          <a:ln w="28575" cap="rnd" cmpd="sng" algn="ctr">
            <a:solidFill>
              <a:srgbClr val="81C6FF"/>
            </a:solidFill>
            <a:prstDash val="sysDot"/>
          </a:ln>
          <a:effectLst/>
        </p:spPr>
      </p:cxnSp>
      <p:cxnSp>
        <p:nvCxnSpPr>
          <p:cNvPr id="7" name="Straight Connector 6">
            <a:extLst>
              <a:ext uri="{FF2B5EF4-FFF2-40B4-BE49-F238E27FC236}">
                <a16:creationId xmlns:a16="http://schemas.microsoft.com/office/drawing/2014/main" id="{C82B2149-9ADE-4037-A238-6F44D2798EA4}"/>
              </a:ext>
            </a:extLst>
          </p:cNvPr>
          <p:cNvCxnSpPr/>
          <p:nvPr/>
        </p:nvCxnSpPr>
        <p:spPr>
          <a:xfrm flipH="1" flipV="1">
            <a:off x="6263509" y="3129362"/>
            <a:ext cx="3376943" cy="458925"/>
          </a:xfrm>
          <a:prstGeom prst="line">
            <a:avLst/>
          </a:prstGeom>
          <a:noFill/>
          <a:ln w="28575" cap="rnd" cmpd="sng" algn="ctr">
            <a:solidFill>
              <a:srgbClr val="81C6FF"/>
            </a:solidFill>
            <a:prstDash val="sysDot"/>
          </a:ln>
          <a:effectLst/>
        </p:spPr>
      </p:cxnSp>
      <p:cxnSp>
        <p:nvCxnSpPr>
          <p:cNvPr id="8" name="Straight Connector 7">
            <a:extLst>
              <a:ext uri="{FF2B5EF4-FFF2-40B4-BE49-F238E27FC236}">
                <a16:creationId xmlns:a16="http://schemas.microsoft.com/office/drawing/2014/main" id="{F6D3D1A6-08CC-4CF2-BC2D-189EF3A1CB9D}"/>
              </a:ext>
            </a:extLst>
          </p:cNvPr>
          <p:cNvCxnSpPr/>
          <p:nvPr/>
        </p:nvCxnSpPr>
        <p:spPr>
          <a:xfrm>
            <a:off x="9640452" y="3603055"/>
            <a:ext cx="986828" cy="2133600"/>
          </a:xfrm>
          <a:prstGeom prst="line">
            <a:avLst/>
          </a:prstGeom>
          <a:noFill/>
          <a:ln w="28575" cap="rnd" cmpd="sng" algn="ctr">
            <a:solidFill>
              <a:srgbClr val="81C6FF"/>
            </a:solidFill>
            <a:prstDash val="sysDot"/>
          </a:ln>
          <a:effectLst/>
        </p:spPr>
      </p:cxnSp>
      <p:cxnSp>
        <p:nvCxnSpPr>
          <p:cNvPr id="9" name="Straight Connector 8">
            <a:extLst>
              <a:ext uri="{FF2B5EF4-FFF2-40B4-BE49-F238E27FC236}">
                <a16:creationId xmlns:a16="http://schemas.microsoft.com/office/drawing/2014/main" id="{2C0458A7-7AC1-41B7-B47A-C91B85D6A7D1}"/>
              </a:ext>
            </a:extLst>
          </p:cNvPr>
          <p:cNvCxnSpPr/>
          <p:nvPr/>
        </p:nvCxnSpPr>
        <p:spPr>
          <a:xfrm flipH="1" flipV="1">
            <a:off x="4588618" y="5142899"/>
            <a:ext cx="6038662" cy="590845"/>
          </a:xfrm>
          <a:prstGeom prst="line">
            <a:avLst/>
          </a:prstGeom>
          <a:noFill/>
          <a:ln w="28575" cap="rnd" cmpd="sng" algn="ctr">
            <a:solidFill>
              <a:srgbClr val="81C6FF"/>
            </a:solidFill>
            <a:prstDash val="sysDot"/>
          </a:ln>
          <a:effectLst/>
        </p:spPr>
      </p:cxnSp>
      <p:cxnSp>
        <p:nvCxnSpPr>
          <p:cNvPr id="10" name="Straight Connector 9">
            <a:extLst>
              <a:ext uri="{FF2B5EF4-FFF2-40B4-BE49-F238E27FC236}">
                <a16:creationId xmlns:a16="http://schemas.microsoft.com/office/drawing/2014/main" id="{F5F92B68-9F12-4F34-9021-9A9609450465}"/>
              </a:ext>
            </a:extLst>
          </p:cNvPr>
          <p:cNvCxnSpPr/>
          <p:nvPr/>
        </p:nvCxnSpPr>
        <p:spPr>
          <a:xfrm flipH="1" flipV="1">
            <a:off x="2334305" y="3541623"/>
            <a:ext cx="2254313" cy="1601276"/>
          </a:xfrm>
          <a:prstGeom prst="line">
            <a:avLst/>
          </a:prstGeom>
          <a:noFill/>
          <a:ln w="28575" cap="rnd" cmpd="sng" algn="ctr">
            <a:solidFill>
              <a:srgbClr val="81C6FF"/>
            </a:solidFill>
            <a:prstDash val="sysDot"/>
          </a:ln>
          <a:effectLst/>
        </p:spPr>
      </p:cxnSp>
      <p:cxnSp>
        <p:nvCxnSpPr>
          <p:cNvPr id="11" name="Straight Connector 10">
            <a:extLst>
              <a:ext uri="{FF2B5EF4-FFF2-40B4-BE49-F238E27FC236}">
                <a16:creationId xmlns:a16="http://schemas.microsoft.com/office/drawing/2014/main" id="{F41DCCCB-177B-49BB-9791-C13C4B8501ED}"/>
              </a:ext>
            </a:extLst>
          </p:cNvPr>
          <p:cNvCxnSpPr/>
          <p:nvPr/>
        </p:nvCxnSpPr>
        <p:spPr>
          <a:xfrm flipV="1">
            <a:off x="4588618" y="3563068"/>
            <a:ext cx="5051834" cy="1579831"/>
          </a:xfrm>
          <a:prstGeom prst="line">
            <a:avLst/>
          </a:prstGeom>
          <a:noFill/>
          <a:ln w="28575" cap="rnd" cmpd="sng" algn="ctr">
            <a:solidFill>
              <a:srgbClr val="81C6FF"/>
            </a:solidFill>
            <a:prstDash val="sysDot"/>
          </a:ln>
          <a:effectLst/>
        </p:spPr>
      </p:cxnSp>
      <p:cxnSp>
        <p:nvCxnSpPr>
          <p:cNvPr id="12" name="Straight Connector 11">
            <a:extLst>
              <a:ext uri="{FF2B5EF4-FFF2-40B4-BE49-F238E27FC236}">
                <a16:creationId xmlns:a16="http://schemas.microsoft.com/office/drawing/2014/main" id="{C6A18420-C2BE-4E42-8B05-FEB0FEC1AE60}"/>
              </a:ext>
            </a:extLst>
          </p:cNvPr>
          <p:cNvCxnSpPr/>
          <p:nvPr/>
        </p:nvCxnSpPr>
        <p:spPr>
          <a:xfrm flipH="1">
            <a:off x="4588618" y="3150117"/>
            <a:ext cx="1674394" cy="2007550"/>
          </a:xfrm>
          <a:prstGeom prst="line">
            <a:avLst/>
          </a:prstGeom>
          <a:noFill/>
          <a:ln w="28575" cap="rnd" cmpd="sng" algn="ctr">
            <a:solidFill>
              <a:srgbClr val="81C6FF"/>
            </a:solidFill>
            <a:prstDash val="sysDot"/>
          </a:ln>
          <a:effectLst/>
        </p:spPr>
      </p:cxnSp>
      <p:cxnSp>
        <p:nvCxnSpPr>
          <p:cNvPr id="13" name="Straight Connector 12">
            <a:extLst>
              <a:ext uri="{FF2B5EF4-FFF2-40B4-BE49-F238E27FC236}">
                <a16:creationId xmlns:a16="http://schemas.microsoft.com/office/drawing/2014/main" id="{82FC6E1C-3B19-4A2B-B03D-538CFF41C31C}"/>
              </a:ext>
            </a:extLst>
          </p:cNvPr>
          <p:cNvCxnSpPr/>
          <p:nvPr/>
        </p:nvCxnSpPr>
        <p:spPr>
          <a:xfrm>
            <a:off x="2334305" y="3563068"/>
            <a:ext cx="8292975" cy="2170676"/>
          </a:xfrm>
          <a:prstGeom prst="line">
            <a:avLst/>
          </a:prstGeom>
          <a:noFill/>
          <a:ln w="28575" cap="rnd" cmpd="sng" algn="ctr">
            <a:solidFill>
              <a:srgbClr val="81C6FF"/>
            </a:solidFill>
            <a:prstDash val="sysDot"/>
          </a:ln>
          <a:effectLst/>
        </p:spPr>
      </p:cxnSp>
      <p:cxnSp>
        <p:nvCxnSpPr>
          <p:cNvPr id="14" name="Straight Connector 13">
            <a:extLst>
              <a:ext uri="{FF2B5EF4-FFF2-40B4-BE49-F238E27FC236}">
                <a16:creationId xmlns:a16="http://schemas.microsoft.com/office/drawing/2014/main" id="{1491731C-0188-4758-9269-A969FD770FCE}"/>
              </a:ext>
            </a:extLst>
          </p:cNvPr>
          <p:cNvCxnSpPr>
            <a:cxnSpLocks/>
          </p:cNvCxnSpPr>
          <p:nvPr/>
        </p:nvCxnSpPr>
        <p:spPr>
          <a:xfrm>
            <a:off x="6263013" y="3150117"/>
            <a:ext cx="4364267" cy="2583627"/>
          </a:xfrm>
          <a:prstGeom prst="line">
            <a:avLst/>
          </a:prstGeom>
          <a:noFill/>
          <a:ln w="28575" cap="rnd" cmpd="sng" algn="ctr">
            <a:solidFill>
              <a:srgbClr val="81C6FF"/>
            </a:solidFill>
            <a:prstDash val="sysDot"/>
          </a:ln>
          <a:effectLst/>
        </p:spPr>
      </p:cxnSp>
      <p:pic>
        <p:nvPicPr>
          <p:cNvPr id="15" name="Graphic 14">
            <a:extLst>
              <a:ext uri="{FF2B5EF4-FFF2-40B4-BE49-F238E27FC236}">
                <a16:creationId xmlns:a16="http://schemas.microsoft.com/office/drawing/2014/main" id="{0E7C95DD-D98B-4DCF-AA88-64E1396A38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9285" y="3093509"/>
            <a:ext cx="450040" cy="682480"/>
          </a:xfrm>
          <a:prstGeom prst="rect">
            <a:avLst/>
          </a:prstGeom>
        </p:spPr>
      </p:pic>
      <p:pic>
        <p:nvPicPr>
          <p:cNvPr id="16" name="Graphic 15">
            <a:extLst>
              <a:ext uri="{FF2B5EF4-FFF2-40B4-BE49-F238E27FC236}">
                <a16:creationId xmlns:a16="http://schemas.microsoft.com/office/drawing/2014/main" id="{7DB46EA7-94DE-425F-AD32-775B87AD6E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8489" y="2695156"/>
            <a:ext cx="450040" cy="682480"/>
          </a:xfrm>
          <a:prstGeom prst="rect">
            <a:avLst/>
          </a:prstGeom>
        </p:spPr>
      </p:pic>
      <p:pic>
        <p:nvPicPr>
          <p:cNvPr id="17" name="Graphic 16">
            <a:extLst>
              <a:ext uri="{FF2B5EF4-FFF2-40B4-BE49-F238E27FC236}">
                <a16:creationId xmlns:a16="http://schemas.microsoft.com/office/drawing/2014/main" id="{468D1CE9-9E07-4FDE-A824-475AAAD7EB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5432" y="3129722"/>
            <a:ext cx="450040" cy="682480"/>
          </a:xfrm>
          <a:prstGeom prst="rect">
            <a:avLst/>
          </a:prstGeom>
        </p:spPr>
      </p:pic>
      <p:pic>
        <p:nvPicPr>
          <p:cNvPr id="18" name="Graphic 17">
            <a:extLst>
              <a:ext uri="{FF2B5EF4-FFF2-40B4-BE49-F238E27FC236}">
                <a16:creationId xmlns:a16="http://schemas.microsoft.com/office/drawing/2014/main" id="{BD3BBEA6-D0C7-4B7B-854A-EB2CDAF36C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02260" y="5320661"/>
            <a:ext cx="450040" cy="682480"/>
          </a:xfrm>
          <a:prstGeom prst="rect">
            <a:avLst/>
          </a:prstGeom>
        </p:spPr>
      </p:pic>
      <p:pic>
        <p:nvPicPr>
          <p:cNvPr id="19" name="Graphic 18">
            <a:extLst>
              <a:ext uri="{FF2B5EF4-FFF2-40B4-BE49-F238E27FC236}">
                <a16:creationId xmlns:a16="http://schemas.microsoft.com/office/drawing/2014/main" id="{6C75EDBE-96C6-4917-A6B6-E8B3EDA6B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3598" y="4659758"/>
            <a:ext cx="450040" cy="682480"/>
          </a:xfrm>
          <a:prstGeom prst="rect">
            <a:avLst/>
          </a:prstGeom>
        </p:spPr>
      </p:pic>
      <p:pic>
        <p:nvPicPr>
          <p:cNvPr id="20" name="Picture 19">
            <a:extLst>
              <a:ext uri="{FF2B5EF4-FFF2-40B4-BE49-F238E27FC236}">
                <a16:creationId xmlns:a16="http://schemas.microsoft.com/office/drawing/2014/main" id="{D491DCF7-03EA-4A7B-8593-1198C5FBCB20}"/>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871519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8"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par>
                                <p:cTn id="44" presetID="2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par>
                                <p:cTn id="47" presetID="22" presetClass="entr" presetSubtype="4" fill="hold"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500"/>
                                        <p:tgtEl>
                                          <p:spTgt spid="9"/>
                                        </p:tgtEl>
                                      </p:cBhvr>
                                    </p:animEffect>
                                  </p:childTnLst>
                                </p:cTn>
                              </p:par>
                              <p:par>
                                <p:cTn id="50" presetID="2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6">
            <a:extLst>
              <a:ext uri="{FF2B5EF4-FFF2-40B4-BE49-F238E27FC236}">
                <a16:creationId xmlns:a16="http://schemas.microsoft.com/office/drawing/2014/main" id="{C5E43D2B-66A6-4792-AFC0-A0654663A06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Azure Cosmos DB APIs</a:t>
            </a:r>
          </a:p>
        </p:txBody>
      </p:sp>
      <p:pic>
        <p:nvPicPr>
          <p:cNvPr id="22" name="Picture 21">
            <a:extLst>
              <a:ext uri="{FF2B5EF4-FFF2-40B4-BE49-F238E27FC236}">
                <a16:creationId xmlns:a16="http://schemas.microsoft.com/office/drawing/2014/main" id="{B2256F80-BB17-413B-A705-A22810889E72}"/>
              </a:ext>
            </a:extLst>
          </p:cNvPr>
          <p:cNvPicPr>
            <a:picLocks noChangeAspect="1"/>
          </p:cNvPicPr>
          <p:nvPr/>
        </p:nvPicPr>
        <p:blipFill>
          <a:blip r:embed="rId2"/>
          <a:stretch>
            <a:fillRect/>
          </a:stretch>
        </p:blipFill>
        <p:spPr>
          <a:xfrm>
            <a:off x="10704211" y="124426"/>
            <a:ext cx="1370822" cy="1370822"/>
          </a:xfrm>
          <a:prstGeom prst="rect">
            <a:avLst/>
          </a:prstGeom>
        </p:spPr>
      </p:pic>
      <p:grpSp>
        <p:nvGrpSpPr>
          <p:cNvPr id="23" name="Group 22">
            <a:extLst>
              <a:ext uri="{FF2B5EF4-FFF2-40B4-BE49-F238E27FC236}">
                <a16:creationId xmlns:a16="http://schemas.microsoft.com/office/drawing/2014/main" id="{9B6EAEC9-5535-49E5-A268-CC096E762B97}"/>
              </a:ext>
            </a:extLst>
          </p:cNvPr>
          <p:cNvGrpSpPr/>
          <p:nvPr/>
        </p:nvGrpSpPr>
        <p:grpSpPr>
          <a:xfrm>
            <a:off x="5106352" y="1241404"/>
            <a:ext cx="5029200" cy="5259389"/>
            <a:chOff x="6068328" y="1973262"/>
            <a:chExt cx="4419600" cy="3763067"/>
          </a:xfrm>
        </p:grpSpPr>
        <p:sp>
          <p:nvSpPr>
            <p:cNvPr id="24" name="Rectangle: Rounded Corners 23">
              <a:extLst>
                <a:ext uri="{FF2B5EF4-FFF2-40B4-BE49-F238E27FC236}">
                  <a16:creationId xmlns:a16="http://schemas.microsoft.com/office/drawing/2014/main" id="{CED44A0B-D317-478F-9025-904D8C6AF062}"/>
                </a:ext>
              </a:extLst>
            </p:cNvPr>
            <p:cNvSpPr/>
            <p:nvPr/>
          </p:nvSpPr>
          <p:spPr bwMode="auto">
            <a:xfrm>
              <a:off x="6294437" y="1973262"/>
              <a:ext cx="4193491" cy="3763067"/>
            </a:xfrm>
            <a:prstGeom prst="roundRect">
              <a:avLst>
                <a:gd name="adj" fmla="val 4983"/>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DCD346BB-1EDA-46BA-859D-66FF3DF7F0FF}"/>
                </a:ext>
              </a:extLst>
            </p:cNvPr>
            <p:cNvSpPr/>
            <p:nvPr/>
          </p:nvSpPr>
          <p:spPr bwMode="auto">
            <a:xfrm rot="2766992">
              <a:off x="6068328" y="3644599"/>
              <a:ext cx="685800" cy="685800"/>
            </a:xfrm>
            <a:prstGeom prst="rect">
              <a:avLst/>
            </a:prstGeom>
            <a:solidFill>
              <a:srgbClr val="606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 name="Text Placeholder 5">
            <a:extLst>
              <a:ext uri="{FF2B5EF4-FFF2-40B4-BE49-F238E27FC236}">
                <a16:creationId xmlns:a16="http://schemas.microsoft.com/office/drawing/2014/main" id="{05480F84-3FC1-40ED-B112-BC19C0AFDA37}"/>
              </a:ext>
            </a:extLst>
          </p:cNvPr>
          <p:cNvSpPr txBox="1">
            <a:spLocks/>
          </p:cNvSpPr>
          <p:nvPr/>
        </p:nvSpPr>
        <p:spPr>
          <a:xfrm>
            <a:off x="5789786" y="1482665"/>
            <a:ext cx="3355166" cy="482593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MongoDB</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SQL</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Table storage</a:t>
            </a:r>
            <a:b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b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Gremlin Graph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Spark</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B0F0"/>
                </a:solidFill>
                <a:effectLst/>
                <a:uLnTx/>
                <a:uFillTx/>
                <a:latin typeface="Segoe UI Semilight" panose="020B0402040204020203" pitchFamily="34" charset="0"/>
                <a:ea typeface="+mn-ea"/>
                <a:cs typeface="Segoe UI Semilight" panose="020B0402040204020203" pitchFamily="34" charset="0"/>
              </a:rPr>
              <a:t>Cassandra</a:t>
            </a:r>
            <a:endParaRPr kumimoji="0" lang="en-US" sz="3200" b="0" i="0" u="none" strike="noStrike" kern="1200" cap="none" spc="0" normalizeH="0" baseline="0" noProof="0" dirty="0">
              <a:ln>
                <a:noFill/>
              </a:ln>
              <a:solidFill>
                <a:srgbClr val="00B0F0"/>
              </a:solidFill>
              <a:effectLst/>
              <a:uLnTx/>
              <a:uFillTx/>
              <a:latin typeface="Segoe UI Semilight" panose="020B0402040204020203" pitchFamily="34" charset="0"/>
              <a:ea typeface="+mn-ea"/>
              <a:cs typeface="Segoe UI Semilight" panose="020B0402040204020203" pitchFamily="34" charset="0"/>
            </a:endParaRPr>
          </a:p>
        </p:txBody>
      </p:sp>
      <p:grpSp>
        <p:nvGrpSpPr>
          <p:cNvPr id="27" name="Group 26">
            <a:extLst>
              <a:ext uri="{FF2B5EF4-FFF2-40B4-BE49-F238E27FC236}">
                <a16:creationId xmlns:a16="http://schemas.microsoft.com/office/drawing/2014/main" id="{789458F2-3559-4B13-971E-2A1B6FAE9203}"/>
              </a:ext>
            </a:extLst>
          </p:cNvPr>
          <p:cNvGrpSpPr/>
          <p:nvPr/>
        </p:nvGrpSpPr>
        <p:grpSpPr>
          <a:xfrm>
            <a:off x="1318351" y="1937461"/>
            <a:ext cx="3054697" cy="4072928"/>
            <a:chOff x="4713905" y="6164262"/>
            <a:chExt cx="3054697" cy="4072928"/>
          </a:xfrm>
        </p:grpSpPr>
        <p:pic>
          <p:nvPicPr>
            <p:cNvPr id="28" name="Graphic 27">
              <a:extLst>
                <a:ext uri="{FF2B5EF4-FFF2-40B4-BE49-F238E27FC236}">
                  <a16:creationId xmlns:a16="http://schemas.microsoft.com/office/drawing/2014/main" id="{3BF8ABC7-2550-4FC4-A389-7B85B24C4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9" name="Graphic 28">
              <a:extLst>
                <a:ext uri="{FF2B5EF4-FFF2-40B4-BE49-F238E27FC236}">
                  <a16:creationId xmlns:a16="http://schemas.microsoft.com/office/drawing/2014/main" id="{318A9C12-4D02-4DBC-B4CC-51026D949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Tree>
    <p:extLst>
      <p:ext uri="{BB962C8B-B14F-4D97-AF65-F5344CB8AC3E}">
        <p14:creationId xmlns:p14="http://schemas.microsoft.com/office/powerpoint/2010/main" val="15937270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600"/>
                                        <p:tgtEl>
                                          <p:spTgt spid="27"/>
                                        </p:tgtEl>
                                      </p:cBhvr>
                                    </p:animEffect>
                                  </p:childTnLst>
                                </p:cTn>
                              </p:par>
                              <p:par>
                                <p:cTn id="8" presetID="22" presetClass="entr" presetSubtype="8" fill="hold" nodeType="withEffect">
                                  <p:stCondLst>
                                    <p:cond delay="25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Effect transition="in" filter="fade">
                                      <p:cBhvr>
                                        <p:cTn id="14" dur="500"/>
                                        <p:tgtEl>
                                          <p:spTgt spid="26">
                                            <p:txEl>
                                              <p:pRg st="0" end="0"/>
                                            </p:txEl>
                                          </p:spTgt>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26">
                                            <p:txEl>
                                              <p:pRg st="2" end="2"/>
                                            </p:txEl>
                                          </p:spTgt>
                                        </p:tgtEl>
                                        <p:attrNameLst>
                                          <p:attrName>style.visibility</p:attrName>
                                        </p:attrNameLst>
                                      </p:cBhvr>
                                      <p:to>
                                        <p:strVal val="visible"/>
                                      </p:to>
                                    </p:set>
                                    <p:animEffect transition="in" filter="fade">
                                      <p:cBhvr>
                                        <p:cTn id="18" dur="500"/>
                                        <p:tgtEl>
                                          <p:spTgt spid="26">
                                            <p:txEl>
                                              <p:pRg st="2" end="2"/>
                                            </p:txEl>
                                          </p:spTgt>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6">
                                            <p:txEl>
                                              <p:pRg st="3" end="3"/>
                                            </p:txEl>
                                          </p:spTgt>
                                        </p:tgtEl>
                                        <p:attrNameLst>
                                          <p:attrName>style.visibility</p:attrName>
                                        </p:attrNameLst>
                                      </p:cBhvr>
                                      <p:to>
                                        <p:strVal val="visible"/>
                                      </p:to>
                                    </p:set>
                                    <p:animEffect transition="in" filter="fade">
                                      <p:cBhvr>
                                        <p:cTn id="22" dur="500"/>
                                        <p:tgtEl>
                                          <p:spTgt spid="26">
                                            <p:txEl>
                                              <p:pRg st="3" end="3"/>
                                            </p:txEl>
                                          </p:spTgt>
                                        </p:tgtEl>
                                      </p:cBhvr>
                                    </p:animEffect>
                                  </p:childTnLst>
                                </p:cTn>
                              </p:par>
                            </p:childTnLst>
                          </p:cTn>
                        </p:par>
                        <p:par>
                          <p:cTn id="23" fill="hold">
                            <p:stCondLst>
                              <p:cond delay="2250"/>
                            </p:stCondLst>
                            <p:childTnLst>
                              <p:par>
                                <p:cTn id="24" presetID="10" presetClass="entr" presetSubtype="0" fill="hold" grpId="0" nodeType="afterEffect">
                                  <p:stCondLst>
                                    <p:cond delay="0"/>
                                  </p:stCondLst>
                                  <p:childTnLst>
                                    <p:set>
                                      <p:cBhvr>
                                        <p:cTn id="25" dur="1" fill="hold">
                                          <p:stCondLst>
                                            <p:cond delay="0"/>
                                          </p:stCondLst>
                                        </p:cTn>
                                        <p:tgtEl>
                                          <p:spTgt spid="26">
                                            <p:txEl>
                                              <p:pRg st="4" end="4"/>
                                            </p:txEl>
                                          </p:spTgt>
                                        </p:tgtEl>
                                        <p:attrNameLst>
                                          <p:attrName>style.visibility</p:attrName>
                                        </p:attrNameLst>
                                      </p:cBhvr>
                                      <p:to>
                                        <p:strVal val="visible"/>
                                      </p:to>
                                    </p:set>
                                    <p:animEffect transition="in" filter="fade">
                                      <p:cBhvr>
                                        <p:cTn id="26" dur="500"/>
                                        <p:tgtEl>
                                          <p:spTgt spid="26">
                                            <p:txEl>
                                              <p:pRg st="4" end="4"/>
                                            </p:txEl>
                                          </p:spTgt>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26">
                                            <p:txEl>
                                              <p:pRg st="6" end="6"/>
                                            </p:txEl>
                                          </p:spTgt>
                                        </p:tgtEl>
                                        <p:attrNameLst>
                                          <p:attrName>style.visibility</p:attrName>
                                        </p:attrNameLst>
                                      </p:cBhvr>
                                      <p:to>
                                        <p:strVal val="visible"/>
                                      </p:to>
                                    </p:set>
                                    <p:animEffect transition="in" filter="fade">
                                      <p:cBhvr>
                                        <p:cTn id="30" dur="500"/>
                                        <p:tgtEl>
                                          <p:spTgt spid="26">
                                            <p:txEl>
                                              <p:pRg st="6" end="6"/>
                                            </p:txEl>
                                          </p:spTgt>
                                        </p:tgtEl>
                                      </p:cBhvr>
                                    </p:animEffect>
                                  </p:childTnLst>
                                </p:cTn>
                              </p:par>
                            </p:childTnLst>
                          </p:cTn>
                        </p:par>
                        <p:par>
                          <p:cTn id="31" fill="hold">
                            <p:stCondLst>
                              <p:cond delay="3250"/>
                            </p:stCondLst>
                            <p:childTnLst>
                              <p:par>
                                <p:cTn id="32" presetID="10" presetClass="entr" presetSubtype="0" fill="hold" grpId="0" nodeType="after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 name="Straight Connector 5"/>
          <p:cNvSpPr/>
          <p:nvPr/>
        </p:nvSpPr>
        <p:spPr>
          <a:xfrm>
            <a:off x="561801" y="5536629"/>
            <a:ext cx="11027629" cy="19314"/>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0" name="Straight Connector 7"/>
          <p:cNvSpPr/>
          <p:nvPr/>
        </p:nvSpPr>
        <p:spPr>
          <a:xfrm>
            <a:off x="561802" y="5900172"/>
            <a:ext cx="11040058" cy="10508"/>
          </a:xfrm>
          <a:prstGeom prst="line">
            <a:avLst/>
          </a:prstGeom>
          <a:ln w="6350">
            <a:solidFill>
              <a:schemeClr val="accent1"/>
            </a:solidFill>
            <a:miter/>
          </a:ln>
        </p:spPr>
        <p:txBody>
          <a:bodyPr lIns="45712" rIns="45712"/>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1" name="TextBox 8"/>
          <p:cNvSpPr txBox="1"/>
          <p:nvPr/>
        </p:nvSpPr>
        <p:spPr>
          <a:xfrm>
            <a:off x="498146" y="5576937"/>
            <a:ext cx="1504363"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Global distribution</a:t>
            </a:r>
          </a:p>
        </p:txBody>
      </p:sp>
      <p:sp>
        <p:nvSpPr>
          <p:cNvPr id="1732" name="TextBox 9"/>
          <p:cNvSpPr txBox="1"/>
          <p:nvPr/>
        </p:nvSpPr>
        <p:spPr>
          <a:xfrm>
            <a:off x="2735400" y="5576937"/>
            <a:ext cx="1356908"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Elastic scale out</a:t>
            </a:r>
          </a:p>
        </p:txBody>
      </p:sp>
      <p:sp>
        <p:nvSpPr>
          <p:cNvPr id="1733" name="TextBox 10"/>
          <p:cNvSpPr txBox="1"/>
          <p:nvPr/>
        </p:nvSpPr>
        <p:spPr>
          <a:xfrm>
            <a:off x="4785157" y="5576937"/>
            <a:ext cx="1941920"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Guaranteed low latency</a:t>
            </a:r>
          </a:p>
        </p:txBody>
      </p:sp>
      <p:sp>
        <p:nvSpPr>
          <p:cNvPr id="1734" name="TextBox 11"/>
          <p:cNvSpPr txBox="1"/>
          <p:nvPr/>
        </p:nvSpPr>
        <p:spPr>
          <a:xfrm>
            <a:off x="10019275" y="5576937"/>
            <a:ext cx="1786453"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Comprehensive SLAs</a:t>
            </a:r>
          </a:p>
        </p:txBody>
      </p:sp>
      <p:sp>
        <p:nvSpPr>
          <p:cNvPr id="1735" name="TextBox 12"/>
          <p:cNvSpPr txBox="1"/>
          <p:nvPr/>
        </p:nvSpPr>
        <p:spPr>
          <a:xfrm>
            <a:off x="3235126" y="2677770"/>
            <a:ext cx="5564193" cy="923968"/>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53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5299" b="0" i="0" u="none" strike="noStrike" kern="1200" cap="none" spc="0" normalizeH="0" baseline="0" noProof="0">
                <a:ln>
                  <a:noFill/>
                </a:ln>
                <a:solidFill>
                  <a:srgbClr val="505050"/>
                </a:solidFill>
                <a:effectLst/>
                <a:uLnTx/>
                <a:uFillTx/>
                <a:latin typeface="Helvetica Light"/>
                <a:sym typeface="Helvetica Light"/>
              </a:rPr>
              <a:t>Azure Cosmos DB</a:t>
            </a:r>
          </a:p>
        </p:txBody>
      </p:sp>
      <p:grpSp>
        <p:nvGrpSpPr>
          <p:cNvPr id="1747" name="Group 4"/>
          <p:cNvGrpSpPr/>
          <p:nvPr/>
        </p:nvGrpSpPr>
        <p:grpSpPr>
          <a:xfrm>
            <a:off x="1638600" y="4219897"/>
            <a:ext cx="2378344" cy="1064704"/>
            <a:chOff x="-1" y="0"/>
            <a:chExt cx="2378681" cy="1064854"/>
          </a:xfrm>
        </p:grpSpPr>
        <p:sp>
          <p:nvSpPr>
            <p:cNvPr id="1736" name="Rectangle 51"/>
            <p:cNvSpPr txBox="1"/>
            <p:nvPr/>
          </p:nvSpPr>
          <p:spPr>
            <a:xfrm>
              <a:off x="-1" y="0"/>
              <a:ext cx="2378681" cy="312071"/>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Key-Value</a:t>
              </a:r>
            </a:p>
          </p:txBody>
        </p:sp>
        <p:grpSp>
          <p:nvGrpSpPr>
            <p:cNvPr id="1746" name="Group 1"/>
            <p:cNvGrpSpPr/>
            <p:nvPr/>
          </p:nvGrpSpPr>
          <p:grpSpPr>
            <a:xfrm>
              <a:off x="717731" y="447074"/>
              <a:ext cx="956631" cy="617780"/>
              <a:chOff x="0" y="0"/>
              <a:chExt cx="956630" cy="617780"/>
            </a:xfrm>
          </p:grpSpPr>
          <p:sp>
            <p:nvSpPr>
              <p:cNvPr id="1737" name="Straight Connector 53"/>
              <p:cNvSpPr/>
              <p:nvPr/>
            </p:nvSpPr>
            <p:spPr>
              <a:xfrm>
                <a:off x="170696" y="83811"/>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38" name="Oval 54"/>
              <p:cNvSpPr/>
              <p:nvPr/>
            </p:nvSpPr>
            <p:spPr>
              <a:xfrm>
                <a:off x="0" y="0"/>
                <a:ext cx="170697" cy="167626"/>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39" name="Oval 55"/>
              <p:cNvSpPr/>
              <p:nvPr/>
            </p:nvSpPr>
            <p:spPr>
              <a:xfrm>
                <a:off x="801413" y="7599"/>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0" name="Straight Connector 56"/>
              <p:cNvSpPr/>
              <p:nvPr/>
            </p:nvSpPr>
            <p:spPr>
              <a:xfrm>
                <a:off x="170696" y="305548"/>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1" name="Oval 57"/>
              <p:cNvSpPr/>
              <p:nvPr/>
            </p:nvSpPr>
            <p:spPr>
              <a:xfrm>
                <a:off x="0" y="221737"/>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2" name="Oval 58"/>
              <p:cNvSpPr/>
              <p:nvPr/>
            </p:nvSpPr>
            <p:spPr>
              <a:xfrm>
                <a:off x="801413" y="229337"/>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3" name="Straight Connector 59"/>
              <p:cNvSpPr/>
              <p:nvPr/>
            </p:nvSpPr>
            <p:spPr>
              <a:xfrm>
                <a:off x="170696" y="533964"/>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4" name="Oval 60"/>
              <p:cNvSpPr/>
              <p:nvPr/>
            </p:nvSpPr>
            <p:spPr>
              <a:xfrm>
                <a:off x="0" y="450153"/>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45" name="Oval 61"/>
              <p:cNvSpPr/>
              <p:nvPr/>
            </p:nvSpPr>
            <p:spPr>
              <a:xfrm>
                <a:off x="801413" y="457753"/>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55" name="Group 6"/>
          <p:cNvGrpSpPr/>
          <p:nvPr/>
        </p:nvGrpSpPr>
        <p:grpSpPr>
          <a:xfrm>
            <a:off x="3651881" y="4219898"/>
            <a:ext cx="2378343" cy="850842"/>
            <a:chOff x="-1" y="0"/>
            <a:chExt cx="2378681" cy="850963"/>
          </a:xfrm>
        </p:grpSpPr>
        <p:grpSp>
          <p:nvGrpSpPr>
            <p:cNvPr id="1753" name="Group 44"/>
            <p:cNvGrpSpPr/>
            <p:nvPr/>
          </p:nvGrpSpPr>
          <p:grpSpPr>
            <a:xfrm>
              <a:off x="690530" y="660963"/>
              <a:ext cx="1110187" cy="190000"/>
              <a:chOff x="-1" y="0"/>
              <a:chExt cx="1110187" cy="190000"/>
            </a:xfrm>
          </p:grpSpPr>
          <p:sp>
            <p:nvSpPr>
              <p:cNvPr id="1748" name="Straight Connector 46"/>
              <p:cNvSpPr/>
              <p:nvPr/>
            </p:nvSpPr>
            <p:spPr>
              <a:xfrm>
                <a:off x="188546" y="94999"/>
                <a:ext cx="283044"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49" name="Oval 47"/>
              <p:cNvSpPr/>
              <p:nvPr/>
            </p:nvSpPr>
            <p:spPr>
              <a:xfrm>
                <a:off x="-1" y="0"/>
                <a:ext cx="188547" cy="190000"/>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0" name="Oval 48"/>
              <p:cNvSpPr/>
              <p:nvPr/>
            </p:nvSpPr>
            <p:spPr>
              <a:xfrm>
                <a:off x="471590"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1" name="Oval 49"/>
              <p:cNvSpPr/>
              <p:nvPr/>
            </p:nvSpPr>
            <p:spPr>
              <a:xfrm>
                <a:off x="705163" y="8623"/>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2" name="Oval 50"/>
              <p:cNvSpPr/>
              <p:nvPr/>
            </p:nvSpPr>
            <p:spPr>
              <a:xfrm>
                <a:off x="938737"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sp>
          <p:nvSpPr>
            <p:cNvPr id="1754" name="Rectangle 45"/>
            <p:cNvSpPr txBox="1"/>
            <p:nvPr/>
          </p:nvSpPr>
          <p:spPr>
            <a:xfrm>
              <a:off x="-1" y="0"/>
              <a:ext cx="2378681" cy="312071"/>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Column-family</a:t>
              </a:r>
            </a:p>
          </p:txBody>
        </p:sp>
      </p:grpSp>
      <p:grpSp>
        <p:nvGrpSpPr>
          <p:cNvPr id="1766" name="Group 14"/>
          <p:cNvGrpSpPr/>
          <p:nvPr/>
        </p:nvGrpSpPr>
        <p:grpSpPr>
          <a:xfrm>
            <a:off x="7764314" y="4219900"/>
            <a:ext cx="2378344" cy="1078169"/>
            <a:chOff x="-1" y="0"/>
            <a:chExt cx="2378681" cy="1078319"/>
          </a:xfrm>
        </p:grpSpPr>
        <p:sp>
          <p:nvSpPr>
            <p:cNvPr id="1756" name="Rectangle 34"/>
            <p:cNvSpPr txBox="1"/>
            <p:nvPr/>
          </p:nvSpPr>
          <p:spPr>
            <a:xfrm>
              <a:off x="-1" y="0"/>
              <a:ext cx="2378681" cy="3120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Graph</a:t>
              </a:r>
            </a:p>
          </p:txBody>
        </p:sp>
        <p:grpSp>
          <p:nvGrpSpPr>
            <p:cNvPr id="1765" name="Group 35"/>
            <p:cNvGrpSpPr/>
            <p:nvPr/>
          </p:nvGrpSpPr>
          <p:grpSpPr>
            <a:xfrm>
              <a:off x="721882" y="433605"/>
              <a:ext cx="1019186" cy="644714"/>
              <a:chOff x="17401" y="17766"/>
              <a:chExt cx="1019186" cy="644714"/>
            </a:xfrm>
          </p:grpSpPr>
          <p:sp>
            <p:nvSpPr>
              <p:cNvPr id="1757" name="Oval 36"/>
              <p:cNvSpPr/>
              <p:nvPr/>
            </p:nvSpPr>
            <p:spPr>
              <a:xfrm rot="715723">
                <a:off x="17401" y="17766"/>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8" name="Oval 37"/>
              <p:cNvSpPr/>
              <p:nvPr/>
            </p:nvSpPr>
            <p:spPr>
              <a:xfrm>
                <a:off x="569131" y="135682"/>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59" name="Oval 38"/>
              <p:cNvSpPr/>
              <p:nvPr/>
            </p:nvSpPr>
            <p:spPr>
              <a:xfrm>
                <a:off x="293266"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0" name="Oval 39"/>
              <p:cNvSpPr/>
              <p:nvPr/>
            </p:nvSpPr>
            <p:spPr>
              <a:xfrm>
                <a:off x="844994"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61" name="Straight Connector 40"/>
              <p:cNvSpPr/>
              <p:nvPr/>
            </p:nvSpPr>
            <p:spPr>
              <a:xfrm>
                <a:off x="206924" y="131437"/>
                <a:ext cx="362208" cy="98446"/>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2" name="Straight Connector 41"/>
              <p:cNvSpPr/>
              <p:nvPr/>
            </p:nvSpPr>
            <p:spPr>
              <a:xfrm>
                <a:off x="484857" y="568279"/>
                <a:ext cx="360137" cy="1"/>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3" name="Straight Connector 42"/>
              <p:cNvSpPr/>
              <p:nvPr/>
            </p:nvSpPr>
            <p:spPr>
              <a:xfrm>
                <a:off x="732664" y="296492"/>
                <a:ext cx="140388"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4" name="Straight Connector 43"/>
              <p:cNvSpPr/>
              <p:nvPr/>
            </p:nvSpPr>
            <p:spPr>
              <a:xfrm flipV="1">
                <a:off x="456799" y="296492"/>
                <a:ext cx="140390"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82" name="Group 13"/>
          <p:cNvGrpSpPr/>
          <p:nvPr/>
        </p:nvGrpSpPr>
        <p:grpSpPr>
          <a:xfrm>
            <a:off x="6250653" y="4219897"/>
            <a:ext cx="1495946" cy="1185261"/>
            <a:chOff x="0" y="0"/>
            <a:chExt cx="1496157" cy="1185424"/>
          </a:xfrm>
        </p:grpSpPr>
        <p:sp>
          <p:nvSpPr>
            <p:cNvPr id="1767" name="Rectangle 19"/>
            <p:cNvSpPr txBox="1"/>
            <p:nvPr/>
          </p:nvSpPr>
          <p:spPr>
            <a:xfrm>
              <a:off x="0" y="0"/>
              <a:ext cx="1496157" cy="3120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Documents</a:t>
              </a:r>
            </a:p>
          </p:txBody>
        </p:sp>
        <p:grpSp>
          <p:nvGrpSpPr>
            <p:cNvPr id="1781" name="Group 20"/>
            <p:cNvGrpSpPr/>
            <p:nvPr/>
          </p:nvGrpSpPr>
          <p:grpSpPr>
            <a:xfrm>
              <a:off x="231568" y="326504"/>
              <a:ext cx="974706" cy="858920"/>
              <a:chOff x="0" y="11498"/>
              <a:chExt cx="974706" cy="858920"/>
            </a:xfrm>
          </p:grpSpPr>
          <p:sp>
            <p:nvSpPr>
              <p:cNvPr id="1768" name="Straight Connector 21"/>
              <p:cNvSpPr/>
              <p:nvPr/>
            </p:nvSpPr>
            <p:spPr>
              <a:xfrm>
                <a:off x="0" y="439179"/>
                <a:ext cx="383668"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69" name="Straight Connector 22"/>
              <p:cNvSpPr/>
              <p:nvPr/>
            </p:nvSpPr>
            <p:spPr>
              <a:xfrm flipV="1">
                <a:off x="0" y="330522"/>
                <a:ext cx="376847"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0" name="Oval 23"/>
              <p:cNvSpPr/>
              <p:nvPr/>
            </p:nvSpPr>
            <p:spPr>
              <a:xfrm>
                <a:off x="0" y="336472"/>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1" name="Straight Connector 24"/>
              <p:cNvSpPr/>
              <p:nvPr/>
            </p:nvSpPr>
            <p:spPr>
              <a:xfrm>
                <a:off x="383668" y="547837"/>
                <a:ext cx="389027" cy="16228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2" name="Straight Connector 25"/>
              <p:cNvSpPr/>
              <p:nvPr/>
            </p:nvSpPr>
            <p:spPr>
              <a:xfrm>
                <a:off x="383668" y="547837"/>
                <a:ext cx="370023" cy="203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3" name="Oval 26"/>
              <p:cNvSpPr/>
              <p:nvPr/>
            </p:nvSpPr>
            <p:spPr>
              <a:xfrm rot="20946205">
                <a:off x="753691" y="665005"/>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4" name="Oval 27"/>
              <p:cNvSpPr/>
              <p:nvPr/>
            </p:nvSpPr>
            <p:spPr>
              <a:xfrm>
                <a:off x="753691" y="44716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5" name="Straight Connector 28"/>
              <p:cNvSpPr/>
              <p:nvPr/>
            </p:nvSpPr>
            <p:spPr>
              <a:xfrm>
                <a:off x="376846" y="330523"/>
                <a:ext cx="376845" cy="151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6" name="Oval 29"/>
              <p:cNvSpPr/>
              <p:nvPr/>
            </p:nvSpPr>
            <p:spPr>
              <a:xfrm>
                <a:off x="383668" y="445130"/>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7" name="Straight Connector 30"/>
              <p:cNvSpPr/>
              <p:nvPr/>
            </p:nvSpPr>
            <p:spPr>
              <a:xfrm flipV="1">
                <a:off x="376846" y="178427"/>
                <a:ext cx="401115" cy="152097"/>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78" name="Oval 31"/>
              <p:cNvSpPr/>
              <p:nvPr/>
            </p:nvSpPr>
            <p:spPr>
              <a:xfrm>
                <a:off x="376846" y="227816"/>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79" name="Oval 32"/>
              <p:cNvSpPr/>
              <p:nvPr/>
            </p:nvSpPr>
            <p:spPr>
              <a:xfrm>
                <a:off x="753691" y="229333"/>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sp>
            <p:nvSpPr>
              <p:cNvPr id="1780" name="Oval 33"/>
              <p:cNvSpPr/>
              <p:nvPr/>
            </p:nvSpPr>
            <p:spPr>
              <a:xfrm rot="377737">
                <a:off x="753691" y="1149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marL="0" marR="0" lvl="0" indent="0" algn="ctr" defTabSz="913750" rtl="0" eaLnBrk="1" fontAlgn="auto" latinLnBrk="0" hangingPunct="1">
                  <a:lnSpc>
                    <a:spcPct val="100000"/>
                  </a:lnSpc>
                  <a:spcBef>
                    <a:spcPts val="0"/>
                  </a:spcBef>
                  <a:spcAft>
                    <a:spcPts val="0"/>
                  </a:spcAft>
                  <a:buClrTx/>
                  <a:buSzTx/>
                  <a:buFontTx/>
                  <a:buNone/>
                  <a:tabLst/>
                  <a:defRPr sz="1900">
                    <a:solidFill>
                      <a:srgbClr val="505050"/>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505050"/>
                  </a:solidFill>
                  <a:effectLst/>
                  <a:uLnTx/>
                  <a:uFillTx/>
                  <a:latin typeface="Helvetica Light"/>
                  <a:sym typeface="Helvetica Light"/>
                </a:endParaRPr>
              </a:p>
            </p:txBody>
          </p:sp>
        </p:grpSp>
      </p:grpSp>
      <p:grpSp>
        <p:nvGrpSpPr>
          <p:cNvPr id="1785" name="Group 62"/>
          <p:cNvGrpSpPr/>
          <p:nvPr/>
        </p:nvGrpSpPr>
        <p:grpSpPr>
          <a:xfrm>
            <a:off x="1031452" y="2833112"/>
            <a:ext cx="1548235" cy="937071"/>
            <a:chOff x="0" y="0"/>
            <a:chExt cx="1548453" cy="937202"/>
          </a:xfrm>
        </p:grpSpPr>
        <p:pic>
          <p:nvPicPr>
            <p:cNvPr id="1783" name="Picture 2" descr="Picture 2"/>
            <p:cNvPicPr>
              <a:picLocks noChangeAspect="1"/>
            </p:cNvPicPr>
            <p:nvPr/>
          </p:nvPicPr>
          <p:blipFill>
            <a:blip r:embed="rId3"/>
            <a:stretch>
              <a:fillRect/>
            </a:stretch>
          </p:blipFill>
          <p:spPr>
            <a:xfrm>
              <a:off x="0" y="0"/>
              <a:ext cx="937204" cy="937203"/>
            </a:xfrm>
            <a:prstGeom prst="rect">
              <a:avLst/>
            </a:prstGeom>
            <a:ln w="12700" cap="flat">
              <a:noFill/>
              <a:miter lim="400000"/>
            </a:ln>
            <a:effectLst/>
          </p:spPr>
        </p:pic>
        <p:sp>
          <p:nvSpPr>
            <p:cNvPr id="1784" name="Straight Connector 1023"/>
            <p:cNvSpPr/>
            <p:nvPr/>
          </p:nvSpPr>
          <p:spPr>
            <a:xfrm>
              <a:off x="1024837" y="513340"/>
              <a:ext cx="523617"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88" name="Group 18"/>
          <p:cNvGrpSpPr/>
          <p:nvPr/>
        </p:nvGrpSpPr>
        <p:grpSpPr>
          <a:xfrm>
            <a:off x="7980869" y="1394174"/>
            <a:ext cx="3524030" cy="1044773"/>
            <a:chOff x="0" y="0"/>
            <a:chExt cx="3524528" cy="1044919"/>
          </a:xfrm>
        </p:grpSpPr>
        <p:pic>
          <p:nvPicPr>
            <p:cNvPr id="1786" name="Picture 8" descr="Picture 8"/>
            <p:cNvPicPr>
              <a:picLocks noChangeAspect="1"/>
            </p:cNvPicPr>
            <p:nvPr/>
          </p:nvPicPr>
          <p:blipFill>
            <a:blip r:embed="rId4"/>
            <a:stretch>
              <a:fillRect/>
            </a:stretch>
          </p:blipFill>
          <p:spPr>
            <a:xfrm>
              <a:off x="1225419" y="-1"/>
              <a:ext cx="2299110" cy="891683"/>
            </a:xfrm>
            <a:prstGeom prst="rect">
              <a:avLst/>
            </a:prstGeom>
            <a:ln w="12700" cap="flat">
              <a:noFill/>
              <a:miter lim="400000"/>
            </a:ln>
            <a:effectLst/>
          </p:spPr>
        </p:pic>
        <p:sp>
          <p:nvSpPr>
            <p:cNvPr id="1787" name="Connector: Elbow 76"/>
            <p:cNvSpPr/>
            <p:nvPr/>
          </p:nvSpPr>
          <p:spPr>
            <a:xfrm flipH="1">
              <a:off x="0" y="541150"/>
              <a:ext cx="1524483" cy="5037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89" name="TextBox 1045"/>
          <p:cNvSpPr txBox="1"/>
          <p:nvPr/>
        </p:nvSpPr>
        <p:spPr>
          <a:xfrm>
            <a:off x="0" y="6162354"/>
            <a:ext cx="12192000" cy="374793"/>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square" lIns="45712" rIns="45712">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ctr"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dirty="0">
                <a:ln>
                  <a:noFill/>
                </a:ln>
                <a:solidFill>
                  <a:srgbClr val="505050"/>
                </a:solidFill>
                <a:effectLst/>
                <a:uLnTx/>
                <a:uFillTx/>
                <a:latin typeface="Helvetica Light"/>
                <a:sym typeface="Helvetica Light"/>
              </a:rPr>
              <a:t>A globally-distributed, multi-model database service</a:t>
            </a:r>
          </a:p>
        </p:txBody>
      </p:sp>
      <p:grpSp>
        <p:nvGrpSpPr>
          <p:cNvPr id="1792" name="Group 52"/>
          <p:cNvGrpSpPr/>
          <p:nvPr/>
        </p:nvGrpSpPr>
        <p:grpSpPr>
          <a:xfrm>
            <a:off x="9215544" y="3102203"/>
            <a:ext cx="2830664" cy="369316"/>
            <a:chOff x="51149" y="0"/>
            <a:chExt cx="2831066" cy="369368"/>
          </a:xfrm>
        </p:grpSpPr>
        <p:sp>
          <p:nvSpPr>
            <p:cNvPr id="1790" name="Straight Connector 71"/>
            <p:cNvSpPr/>
            <p:nvPr/>
          </p:nvSpPr>
          <p:spPr>
            <a:xfrm flipH="1" flipV="1">
              <a:off x="51149" y="244205"/>
              <a:ext cx="611250"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1" name="TextBox 73"/>
            <p:cNvSpPr txBox="1"/>
            <p:nvPr/>
          </p:nvSpPr>
          <p:spPr>
            <a:xfrm>
              <a:off x="662398" y="0"/>
              <a:ext cx="2219817" cy="369368"/>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765" b="0" i="0" u="none" strike="noStrike" kern="1200" cap="none" spc="0" normalizeH="0" baseline="0" noProof="0">
                  <a:ln>
                    <a:noFill/>
                  </a:ln>
                  <a:solidFill>
                    <a:srgbClr val="505050"/>
                  </a:solidFill>
                  <a:effectLst/>
                  <a:uLnTx/>
                  <a:uFillTx/>
                  <a:latin typeface="Helvetica Light"/>
                  <a:sym typeface="Helvetica Light"/>
                </a:rPr>
                <a:t>… more coming soon</a:t>
              </a:r>
            </a:p>
          </p:txBody>
        </p:sp>
      </p:grpSp>
      <p:sp>
        <p:nvSpPr>
          <p:cNvPr id="1793" name="TextBox 79"/>
          <p:cNvSpPr txBox="1"/>
          <p:nvPr/>
        </p:nvSpPr>
        <p:spPr>
          <a:xfrm>
            <a:off x="7392602" y="5576937"/>
            <a:ext cx="1999620" cy="312029"/>
          </a:xfrm>
          <a:prstGeom prst="rect">
            <a:avLst/>
          </a:prstGeom>
          <a:ln w="12700">
            <a:miter lim="400000"/>
          </a:ln>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05050"/>
                </a:solidFill>
                <a:effectLst/>
                <a:uLnTx/>
                <a:uFillTx/>
                <a:latin typeface="Helvetica Light"/>
                <a:sym typeface="Helvetica Light"/>
              </a:rPr>
              <a:t>Five consistency models</a:t>
            </a:r>
          </a:p>
        </p:txBody>
      </p:sp>
      <p:sp>
        <p:nvSpPr>
          <p:cNvPr id="1794" name="Connector: Elbow 89"/>
          <p:cNvSpPr/>
          <p:nvPr/>
        </p:nvSpPr>
        <p:spPr>
          <a:xfrm rot="5400000">
            <a:off x="6709674" y="1357732"/>
            <a:ext cx="1090203" cy="7718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800" name="Group 16"/>
          <p:cNvGrpSpPr/>
          <p:nvPr/>
        </p:nvGrpSpPr>
        <p:grpSpPr>
          <a:xfrm>
            <a:off x="1913687" y="566954"/>
            <a:ext cx="2170707" cy="1825018"/>
            <a:chOff x="16100" y="-131544"/>
            <a:chExt cx="2171015" cy="1825274"/>
          </a:xfrm>
        </p:grpSpPr>
        <p:sp>
          <p:nvSpPr>
            <p:cNvPr id="1797" name="Connector: Elbow 85"/>
            <p:cNvSpPr/>
            <p:nvPr/>
          </p:nvSpPr>
          <p:spPr>
            <a:xfrm rot="16200000" flipH="1">
              <a:off x="1255957" y="762572"/>
              <a:ext cx="1090356" cy="7719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98" name="TextBox 77"/>
            <p:cNvSpPr txBox="1"/>
            <p:nvPr/>
          </p:nvSpPr>
          <p:spPr>
            <a:xfrm>
              <a:off x="658173" y="-131544"/>
              <a:ext cx="1195197" cy="782968"/>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sz="4400" b="0" i="0" u="none" strike="noStrike" kern="1200" cap="none" spc="0" normalizeH="0" baseline="0" noProof="0">
                  <a:ln>
                    <a:noFill/>
                  </a:ln>
                  <a:solidFill>
                    <a:srgbClr val="505050"/>
                  </a:solidFill>
                  <a:effectLst/>
                  <a:uLnTx/>
                  <a:uFillTx/>
                  <a:latin typeface="Helvetica Light"/>
                  <a:sym typeface="Helvetica Light"/>
                </a:rPr>
                <a:t>SQL</a:t>
              </a:r>
            </a:p>
          </p:txBody>
        </p:sp>
        <p:pic>
          <p:nvPicPr>
            <p:cNvPr id="1799" name="Picture 4" descr="Picture 4"/>
            <p:cNvPicPr>
              <a:picLocks noChangeAspect="1"/>
            </p:cNvPicPr>
            <p:nvPr/>
          </p:nvPicPr>
          <p:blipFill>
            <a:blip r:embed="rId5"/>
            <a:stretch>
              <a:fillRect/>
            </a:stretch>
          </p:blipFill>
          <p:spPr>
            <a:xfrm>
              <a:off x="16100" y="8991"/>
              <a:ext cx="943497" cy="495337"/>
            </a:xfrm>
            <a:prstGeom prst="rect">
              <a:avLst/>
            </a:prstGeom>
            <a:ln w="12700" cap="flat">
              <a:noFill/>
              <a:miter lim="400000"/>
            </a:ln>
            <a:effectLst/>
          </p:spPr>
        </p:pic>
      </p:grpSp>
      <p:grpSp>
        <p:nvGrpSpPr>
          <p:cNvPr id="1804" name="Group 15"/>
          <p:cNvGrpSpPr/>
          <p:nvPr/>
        </p:nvGrpSpPr>
        <p:grpSpPr>
          <a:xfrm>
            <a:off x="562427" y="1352387"/>
            <a:ext cx="2809394" cy="1137618"/>
            <a:chOff x="0" y="0"/>
            <a:chExt cx="2809791" cy="1137779"/>
          </a:xfrm>
        </p:grpSpPr>
        <p:sp>
          <p:nvSpPr>
            <p:cNvPr id="1801" name="Connector: Elbow 1030"/>
            <p:cNvSpPr/>
            <p:nvPr/>
          </p:nvSpPr>
          <p:spPr>
            <a:xfrm>
              <a:off x="1406294" y="621419"/>
              <a:ext cx="1403497" cy="516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802" name="Picture 4" descr="Picture 4"/>
            <p:cNvPicPr>
              <a:picLocks noChangeAspect="1"/>
            </p:cNvPicPr>
            <p:nvPr/>
          </p:nvPicPr>
          <p:blipFill>
            <a:blip r:embed="rId6"/>
            <a:stretch>
              <a:fillRect/>
            </a:stretch>
          </p:blipFill>
          <p:spPr>
            <a:xfrm>
              <a:off x="571909" y="0"/>
              <a:ext cx="1019367" cy="1019367"/>
            </a:xfrm>
            <a:prstGeom prst="rect">
              <a:avLst/>
            </a:prstGeom>
            <a:ln w="12700" cap="flat">
              <a:noFill/>
              <a:miter lim="400000"/>
            </a:ln>
            <a:effectLst/>
          </p:spPr>
        </p:pic>
        <p:pic>
          <p:nvPicPr>
            <p:cNvPr id="1803" name="Picture 4" descr="Picture 4"/>
            <p:cNvPicPr>
              <a:picLocks noChangeAspect="1"/>
            </p:cNvPicPr>
            <p:nvPr/>
          </p:nvPicPr>
          <p:blipFill>
            <a:blip r:embed="rId5"/>
            <a:stretch>
              <a:fillRect/>
            </a:stretch>
          </p:blipFill>
          <p:spPr>
            <a:xfrm>
              <a:off x="-1" y="126083"/>
              <a:ext cx="943498" cy="495337"/>
            </a:xfrm>
            <a:prstGeom prst="rect">
              <a:avLst/>
            </a:prstGeom>
            <a:ln w="12700" cap="flat">
              <a:noFill/>
              <a:miter lim="400000"/>
            </a:ln>
            <a:effectLst/>
          </p:spPr>
        </p:pic>
      </p:grpSp>
      <p:pic>
        <p:nvPicPr>
          <p:cNvPr id="1026" name="Picture 2" descr="Image result">
            <a:extLst>
              <a:ext uri="{FF2B5EF4-FFF2-40B4-BE49-F238E27FC236}">
                <a16:creationId xmlns:a16="http://schemas.microsoft.com/office/drawing/2014/main" id="{3507E44E-A617-4D82-839C-2218407D11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159" y="271468"/>
            <a:ext cx="1786369" cy="1197752"/>
          </a:xfrm>
          <a:prstGeom prst="rect">
            <a:avLst/>
          </a:prstGeom>
          <a:noFill/>
          <a:extLst>
            <a:ext uri="{909E8E84-426E-40DD-AFC4-6F175D3DCCD1}">
              <a14:hiddenFill xmlns:a14="http://schemas.microsoft.com/office/drawing/2010/main">
                <a:solidFill>
                  <a:srgbClr val="FFFFFF"/>
                </a:solidFill>
              </a14:hiddenFill>
            </a:ext>
          </a:extLst>
        </p:spPr>
      </p:pic>
      <p:sp>
        <p:nvSpPr>
          <p:cNvPr id="79" name="Connector: Elbow 89">
            <a:extLst>
              <a:ext uri="{FF2B5EF4-FFF2-40B4-BE49-F238E27FC236}">
                <a16:creationId xmlns:a16="http://schemas.microsoft.com/office/drawing/2014/main" id="{4E26B71E-C41D-47DF-888C-7F2F41FB55F9}"/>
              </a:ext>
            </a:extLst>
          </p:cNvPr>
          <p:cNvSpPr/>
          <p:nvPr/>
        </p:nvSpPr>
        <p:spPr>
          <a:xfrm rot="5400000">
            <a:off x="4977431" y="1958853"/>
            <a:ext cx="904112" cy="45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TextBox 77">
            <a:extLst>
              <a:ext uri="{FF2B5EF4-FFF2-40B4-BE49-F238E27FC236}">
                <a16:creationId xmlns:a16="http://schemas.microsoft.com/office/drawing/2014/main" id="{9F3FB05A-1403-4262-B776-8006B35C49AE}"/>
              </a:ext>
            </a:extLst>
          </p:cNvPr>
          <p:cNvSpPr txBox="1"/>
          <p:nvPr/>
        </p:nvSpPr>
        <p:spPr>
          <a:xfrm>
            <a:off x="6826062" y="540654"/>
            <a:ext cx="2301255" cy="707870"/>
          </a:xfrm>
          <a:prstGeom prst="rect">
            <a:avLst/>
          </a:prstGeom>
          <a:noFill/>
          <a:ln w="12700" cap="flat">
            <a:noFill/>
            <a:miter lim="400000"/>
          </a:ln>
          <a:effectLst/>
          <a:extLst>
            <a:ext uri="{C572A759-6A51-4108-AA02-DFA0A04FC94B}">
              <ma14:wrappingTextBoxFlag xmlns="" xmlns:a16="http://schemas.microsoft.com/office/drawing/2014/main" xmlns:a14="http://schemas.microsoft.com/office/drawing/2010/main" xmlns:p14="http://schemas.microsoft.com/office/powerpoint/2010/main" xmlns:ma14="http://schemas.microsoft.com/office/mac/drawingml/2011/main"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marL="0" marR="0" lvl="0" indent="0" algn="l" defTabSz="896353"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505050"/>
                </a:solidFill>
                <a:effectLst/>
                <a:uLnTx/>
                <a:uFillTx/>
                <a:latin typeface="Helvetica Light"/>
                <a:sym typeface="Helvetica Light"/>
              </a:rPr>
              <a:t>mongoDB</a:t>
            </a:r>
            <a:endParaRPr kumimoji="0" sz="4000" b="0" i="0" u="none" strike="noStrike" kern="1200" cap="none" spc="0" normalizeH="0" baseline="0" noProof="0">
              <a:ln>
                <a:noFill/>
              </a:ln>
              <a:solidFill>
                <a:srgbClr val="505050"/>
              </a:solidFill>
              <a:effectLst/>
              <a:uLnTx/>
              <a:uFillTx/>
              <a:latin typeface="Helvetica Light"/>
              <a:sym typeface="Helvetica Light"/>
            </a:endParaRPr>
          </a:p>
        </p:txBody>
      </p:sp>
    </p:spTree>
    <p:extLst>
      <p:ext uri="{BB962C8B-B14F-4D97-AF65-F5344CB8AC3E}">
        <p14:creationId xmlns:p14="http://schemas.microsoft.com/office/powerpoint/2010/main" val="2606195257"/>
      </p:ext>
    </p:extLst>
  </p:cSld>
  <p:clrMapOvr>
    <a:masterClrMapping/>
  </p:clrMapOvr>
  <p:transition spd="slow">
    <p:wip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7"/>
                                        </p:tgtEl>
                                        <p:attrNameLst>
                                          <p:attrName>style.visibility</p:attrName>
                                        </p:attrNameLst>
                                      </p:cBhvr>
                                      <p:to>
                                        <p:strVal val="visible"/>
                                      </p:to>
                                    </p:set>
                                    <p:animEffect transition="in" filter="fade">
                                      <p:cBhvr>
                                        <p:cTn id="7" dur="1000"/>
                                        <p:tgtEl>
                                          <p:spTgt spid="1747"/>
                                        </p:tgtEl>
                                      </p:cBhvr>
                                    </p:animEffect>
                                    <p:anim calcmode="lin" valueType="num">
                                      <p:cBhvr>
                                        <p:cTn id="8" dur="1000" fill="hold"/>
                                        <p:tgtEl>
                                          <p:spTgt spid="1747"/>
                                        </p:tgtEl>
                                        <p:attrNameLst>
                                          <p:attrName>ppt_x</p:attrName>
                                        </p:attrNameLst>
                                      </p:cBhvr>
                                      <p:tavLst>
                                        <p:tav tm="0">
                                          <p:val>
                                            <p:strVal val="#ppt_x"/>
                                          </p:val>
                                        </p:tav>
                                        <p:tav tm="100000">
                                          <p:val>
                                            <p:strVal val="#ppt_x"/>
                                          </p:val>
                                        </p:tav>
                                      </p:tavLst>
                                    </p:anim>
                                    <p:anim calcmode="lin" valueType="num">
                                      <p:cBhvr>
                                        <p:cTn id="9" dur="1000" fill="hold"/>
                                        <p:tgtEl>
                                          <p:spTgt spid="17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55"/>
                                        </p:tgtEl>
                                        <p:attrNameLst>
                                          <p:attrName>style.visibility</p:attrName>
                                        </p:attrNameLst>
                                      </p:cBhvr>
                                      <p:to>
                                        <p:strVal val="visible"/>
                                      </p:to>
                                    </p:set>
                                    <p:animEffect transition="in" filter="fade">
                                      <p:cBhvr>
                                        <p:cTn id="12" dur="1000"/>
                                        <p:tgtEl>
                                          <p:spTgt spid="1755"/>
                                        </p:tgtEl>
                                      </p:cBhvr>
                                    </p:animEffect>
                                    <p:anim calcmode="lin" valueType="num">
                                      <p:cBhvr>
                                        <p:cTn id="13" dur="1000" fill="hold"/>
                                        <p:tgtEl>
                                          <p:spTgt spid="1755"/>
                                        </p:tgtEl>
                                        <p:attrNameLst>
                                          <p:attrName>ppt_x</p:attrName>
                                        </p:attrNameLst>
                                      </p:cBhvr>
                                      <p:tavLst>
                                        <p:tav tm="0">
                                          <p:val>
                                            <p:strVal val="#ppt_x"/>
                                          </p:val>
                                        </p:tav>
                                        <p:tav tm="100000">
                                          <p:val>
                                            <p:strVal val="#ppt_x"/>
                                          </p:val>
                                        </p:tav>
                                      </p:tavLst>
                                    </p:anim>
                                    <p:anim calcmode="lin" valueType="num">
                                      <p:cBhvr>
                                        <p:cTn id="14" dur="1000" fill="hold"/>
                                        <p:tgtEl>
                                          <p:spTgt spid="17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66"/>
                                        </p:tgtEl>
                                        <p:attrNameLst>
                                          <p:attrName>style.visibility</p:attrName>
                                        </p:attrNameLst>
                                      </p:cBhvr>
                                      <p:to>
                                        <p:strVal val="visible"/>
                                      </p:to>
                                    </p:set>
                                    <p:animEffect transition="in" filter="fade">
                                      <p:cBhvr>
                                        <p:cTn id="17" dur="1000"/>
                                        <p:tgtEl>
                                          <p:spTgt spid="1766"/>
                                        </p:tgtEl>
                                      </p:cBhvr>
                                    </p:animEffect>
                                    <p:anim calcmode="lin" valueType="num">
                                      <p:cBhvr>
                                        <p:cTn id="18" dur="1000" fill="hold"/>
                                        <p:tgtEl>
                                          <p:spTgt spid="1766"/>
                                        </p:tgtEl>
                                        <p:attrNameLst>
                                          <p:attrName>ppt_x</p:attrName>
                                        </p:attrNameLst>
                                      </p:cBhvr>
                                      <p:tavLst>
                                        <p:tav tm="0">
                                          <p:val>
                                            <p:strVal val="#ppt_x"/>
                                          </p:val>
                                        </p:tav>
                                        <p:tav tm="100000">
                                          <p:val>
                                            <p:strVal val="#ppt_x"/>
                                          </p:val>
                                        </p:tav>
                                      </p:tavLst>
                                    </p:anim>
                                    <p:anim calcmode="lin" valueType="num">
                                      <p:cBhvr>
                                        <p:cTn id="19" dur="1000" fill="hold"/>
                                        <p:tgtEl>
                                          <p:spTgt spid="17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82"/>
                                        </p:tgtEl>
                                        <p:attrNameLst>
                                          <p:attrName>style.visibility</p:attrName>
                                        </p:attrNameLst>
                                      </p:cBhvr>
                                      <p:to>
                                        <p:strVal val="visible"/>
                                      </p:to>
                                    </p:set>
                                    <p:animEffect transition="in" filter="fade">
                                      <p:cBhvr>
                                        <p:cTn id="22" dur="1000"/>
                                        <p:tgtEl>
                                          <p:spTgt spid="1782"/>
                                        </p:tgtEl>
                                      </p:cBhvr>
                                    </p:animEffect>
                                    <p:anim calcmode="lin" valueType="num">
                                      <p:cBhvr>
                                        <p:cTn id="23" dur="1000" fill="hold"/>
                                        <p:tgtEl>
                                          <p:spTgt spid="1782"/>
                                        </p:tgtEl>
                                        <p:attrNameLst>
                                          <p:attrName>ppt_x</p:attrName>
                                        </p:attrNameLst>
                                      </p:cBhvr>
                                      <p:tavLst>
                                        <p:tav tm="0">
                                          <p:val>
                                            <p:strVal val="#ppt_x"/>
                                          </p:val>
                                        </p:tav>
                                        <p:tav tm="100000">
                                          <p:val>
                                            <p:strVal val="#ppt_x"/>
                                          </p:val>
                                        </p:tav>
                                      </p:tavLst>
                                    </p:anim>
                                    <p:anim calcmode="lin" valueType="num">
                                      <p:cBhvr>
                                        <p:cTn id="24" dur="1000" fill="hold"/>
                                        <p:tgtEl>
                                          <p:spTgt spid="178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85"/>
                                        </p:tgtEl>
                                        <p:attrNameLst>
                                          <p:attrName>style.visibility</p:attrName>
                                        </p:attrNameLst>
                                      </p:cBhvr>
                                      <p:to>
                                        <p:strVal val="visible"/>
                                      </p:to>
                                    </p:set>
                                    <p:animEffect transition="in" filter="fade">
                                      <p:cBhvr>
                                        <p:cTn id="29" dur="1000"/>
                                        <p:tgtEl>
                                          <p:spTgt spid="1785"/>
                                        </p:tgtEl>
                                      </p:cBhvr>
                                    </p:animEffect>
                                    <p:anim calcmode="lin" valueType="num">
                                      <p:cBhvr>
                                        <p:cTn id="30" dur="1000" fill="hold"/>
                                        <p:tgtEl>
                                          <p:spTgt spid="1785"/>
                                        </p:tgtEl>
                                        <p:attrNameLst>
                                          <p:attrName>ppt_x</p:attrName>
                                        </p:attrNameLst>
                                      </p:cBhvr>
                                      <p:tavLst>
                                        <p:tav tm="0">
                                          <p:val>
                                            <p:strVal val="#ppt_x"/>
                                          </p:val>
                                        </p:tav>
                                        <p:tav tm="100000">
                                          <p:val>
                                            <p:strVal val="#ppt_x"/>
                                          </p:val>
                                        </p:tav>
                                      </p:tavLst>
                                    </p:anim>
                                    <p:anim calcmode="lin" valueType="num">
                                      <p:cBhvr>
                                        <p:cTn id="31" dur="1000" fill="hold"/>
                                        <p:tgtEl>
                                          <p:spTgt spid="17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88"/>
                                        </p:tgtEl>
                                        <p:attrNameLst>
                                          <p:attrName>style.visibility</p:attrName>
                                        </p:attrNameLst>
                                      </p:cBhvr>
                                      <p:to>
                                        <p:strVal val="visible"/>
                                      </p:to>
                                    </p:set>
                                    <p:animEffect transition="in" filter="fade">
                                      <p:cBhvr>
                                        <p:cTn id="34" dur="1000"/>
                                        <p:tgtEl>
                                          <p:spTgt spid="1788"/>
                                        </p:tgtEl>
                                      </p:cBhvr>
                                    </p:animEffect>
                                    <p:anim calcmode="lin" valueType="num">
                                      <p:cBhvr>
                                        <p:cTn id="35" dur="1000" fill="hold"/>
                                        <p:tgtEl>
                                          <p:spTgt spid="1788"/>
                                        </p:tgtEl>
                                        <p:attrNameLst>
                                          <p:attrName>ppt_x</p:attrName>
                                        </p:attrNameLst>
                                      </p:cBhvr>
                                      <p:tavLst>
                                        <p:tav tm="0">
                                          <p:val>
                                            <p:strVal val="#ppt_x"/>
                                          </p:val>
                                        </p:tav>
                                        <p:tav tm="100000">
                                          <p:val>
                                            <p:strVal val="#ppt_x"/>
                                          </p:val>
                                        </p:tav>
                                      </p:tavLst>
                                    </p:anim>
                                    <p:anim calcmode="lin" valueType="num">
                                      <p:cBhvr>
                                        <p:cTn id="36" dur="1000" fill="hold"/>
                                        <p:tgtEl>
                                          <p:spTgt spid="178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94"/>
                                        </p:tgtEl>
                                        <p:attrNameLst>
                                          <p:attrName>style.visibility</p:attrName>
                                        </p:attrNameLst>
                                      </p:cBhvr>
                                      <p:to>
                                        <p:strVal val="visible"/>
                                      </p:to>
                                    </p:set>
                                    <p:animEffect transition="in" filter="fade">
                                      <p:cBhvr>
                                        <p:cTn id="39" dur="1000"/>
                                        <p:tgtEl>
                                          <p:spTgt spid="1794"/>
                                        </p:tgtEl>
                                      </p:cBhvr>
                                    </p:animEffect>
                                    <p:anim calcmode="lin" valueType="num">
                                      <p:cBhvr>
                                        <p:cTn id="40" dur="1000" fill="hold"/>
                                        <p:tgtEl>
                                          <p:spTgt spid="1794"/>
                                        </p:tgtEl>
                                        <p:attrNameLst>
                                          <p:attrName>ppt_x</p:attrName>
                                        </p:attrNameLst>
                                      </p:cBhvr>
                                      <p:tavLst>
                                        <p:tav tm="0">
                                          <p:val>
                                            <p:strVal val="#ppt_x"/>
                                          </p:val>
                                        </p:tav>
                                        <p:tav tm="100000">
                                          <p:val>
                                            <p:strVal val="#ppt_x"/>
                                          </p:val>
                                        </p:tav>
                                      </p:tavLst>
                                    </p:anim>
                                    <p:anim calcmode="lin" valueType="num">
                                      <p:cBhvr>
                                        <p:cTn id="41" dur="1000" fill="hold"/>
                                        <p:tgtEl>
                                          <p:spTgt spid="179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800"/>
                                        </p:tgtEl>
                                        <p:attrNameLst>
                                          <p:attrName>style.visibility</p:attrName>
                                        </p:attrNameLst>
                                      </p:cBhvr>
                                      <p:to>
                                        <p:strVal val="visible"/>
                                      </p:to>
                                    </p:set>
                                    <p:animEffect transition="in" filter="fade">
                                      <p:cBhvr>
                                        <p:cTn id="44" dur="1000"/>
                                        <p:tgtEl>
                                          <p:spTgt spid="1800"/>
                                        </p:tgtEl>
                                      </p:cBhvr>
                                    </p:animEffect>
                                    <p:anim calcmode="lin" valueType="num">
                                      <p:cBhvr>
                                        <p:cTn id="45" dur="1000" fill="hold"/>
                                        <p:tgtEl>
                                          <p:spTgt spid="1800"/>
                                        </p:tgtEl>
                                        <p:attrNameLst>
                                          <p:attrName>ppt_x</p:attrName>
                                        </p:attrNameLst>
                                      </p:cBhvr>
                                      <p:tavLst>
                                        <p:tav tm="0">
                                          <p:val>
                                            <p:strVal val="#ppt_x"/>
                                          </p:val>
                                        </p:tav>
                                        <p:tav tm="100000">
                                          <p:val>
                                            <p:strVal val="#ppt_x"/>
                                          </p:val>
                                        </p:tav>
                                      </p:tavLst>
                                    </p:anim>
                                    <p:anim calcmode="lin" valueType="num">
                                      <p:cBhvr>
                                        <p:cTn id="46" dur="1000" fill="hold"/>
                                        <p:tgtEl>
                                          <p:spTgt spid="180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04"/>
                                        </p:tgtEl>
                                        <p:attrNameLst>
                                          <p:attrName>style.visibility</p:attrName>
                                        </p:attrNameLst>
                                      </p:cBhvr>
                                      <p:to>
                                        <p:strVal val="visible"/>
                                      </p:to>
                                    </p:set>
                                    <p:animEffect transition="in" filter="fade">
                                      <p:cBhvr>
                                        <p:cTn id="49" dur="1000"/>
                                        <p:tgtEl>
                                          <p:spTgt spid="1804"/>
                                        </p:tgtEl>
                                      </p:cBhvr>
                                    </p:animEffect>
                                    <p:anim calcmode="lin" valueType="num">
                                      <p:cBhvr>
                                        <p:cTn id="50" dur="1000" fill="hold"/>
                                        <p:tgtEl>
                                          <p:spTgt spid="1804"/>
                                        </p:tgtEl>
                                        <p:attrNameLst>
                                          <p:attrName>ppt_x</p:attrName>
                                        </p:attrNameLst>
                                      </p:cBhvr>
                                      <p:tavLst>
                                        <p:tav tm="0">
                                          <p:val>
                                            <p:strVal val="#ppt_x"/>
                                          </p:val>
                                        </p:tav>
                                        <p:tav tm="100000">
                                          <p:val>
                                            <p:strVal val="#ppt_x"/>
                                          </p:val>
                                        </p:tav>
                                      </p:tavLst>
                                    </p:anim>
                                    <p:anim calcmode="lin" valueType="num">
                                      <p:cBhvr>
                                        <p:cTn id="51" dur="1000" fill="hold"/>
                                        <p:tgtEl>
                                          <p:spTgt spid="180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26"/>
                                        </p:tgtEl>
                                        <p:attrNameLst>
                                          <p:attrName>style.visibility</p:attrName>
                                        </p:attrNameLst>
                                      </p:cBhvr>
                                      <p:to>
                                        <p:strVal val="visible"/>
                                      </p:to>
                                    </p:set>
                                    <p:animEffect transition="in" filter="fade">
                                      <p:cBhvr>
                                        <p:cTn id="54" dur="1000"/>
                                        <p:tgtEl>
                                          <p:spTgt spid="1026"/>
                                        </p:tgtEl>
                                      </p:cBhvr>
                                    </p:animEffect>
                                    <p:anim calcmode="lin" valueType="num">
                                      <p:cBhvr>
                                        <p:cTn id="55" dur="1000" fill="hold"/>
                                        <p:tgtEl>
                                          <p:spTgt spid="1026"/>
                                        </p:tgtEl>
                                        <p:attrNameLst>
                                          <p:attrName>ppt_x</p:attrName>
                                        </p:attrNameLst>
                                      </p:cBhvr>
                                      <p:tavLst>
                                        <p:tav tm="0">
                                          <p:val>
                                            <p:strVal val="#ppt_x"/>
                                          </p:val>
                                        </p:tav>
                                        <p:tav tm="100000">
                                          <p:val>
                                            <p:strVal val="#ppt_x"/>
                                          </p:val>
                                        </p:tav>
                                      </p:tavLst>
                                    </p:anim>
                                    <p:anim calcmode="lin" valueType="num">
                                      <p:cBhvr>
                                        <p:cTn id="56" dur="1000" fill="hold"/>
                                        <p:tgtEl>
                                          <p:spTgt spid="10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1000"/>
                                        <p:tgtEl>
                                          <p:spTgt spid="79"/>
                                        </p:tgtEl>
                                      </p:cBhvr>
                                    </p:animEffect>
                                    <p:anim calcmode="lin" valueType="num">
                                      <p:cBhvr>
                                        <p:cTn id="60" dur="1000" fill="hold"/>
                                        <p:tgtEl>
                                          <p:spTgt spid="79"/>
                                        </p:tgtEl>
                                        <p:attrNameLst>
                                          <p:attrName>ppt_x</p:attrName>
                                        </p:attrNameLst>
                                      </p:cBhvr>
                                      <p:tavLst>
                                        <p:tav tm="0">
                                          <p:val>
                                            <p:strVal val="#ppt_x"/>
                                          </p:val>
                                        </p:tav>
                                        <p:tav tm="100000">
                                          <p:val>
                                            <p:strVal val="#ppt_x"/>
                                          </p:val>
                                        </p:tav>
                                      </p:tavLst>
                                    </p:anim>
                                    <p:anim calcmode="lin" valueType="num">
                                      <p:cBhvr>
                                        <p:cTn id="61" dur="1000" fill="hold"/>
                                        <p:tgtEl>
                                          <p:spTgt spid="7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1000"/>
                                        <p:tgtEl>
                                          <p:spTgt spid="81"/>
                                        </p:tgtEl>
                                      </p:cBhvr>
                                    </p:animEffect>
                                    <p:anim calcmode="lin" valueType="num">
                                      <p:cBhvr>
                                        <p:cTn id="65" dur="1000" fill="hold"/>
                                        <p:tgtEl>
                                          <p:spTgt spid="81"/>
                                        </p:tgtEl>
                                        <p:attrNameLst>
                                          <p:attrName>ppt_x</p:attrName>
                                        </p:attrNameLst>
                                      </p:cBhvr>
                                      <p:tavLst>
                                        <p:tav tm="0">
                                          <p:val>
                                            <p:strVal val="#ppt_x"/>
                                          </p:val>
                                        </p:tav>
                                        <p:tav tm="100000">
                                          <p:val>
                                            <p:strVal val="#ppt_x"/>
                                          </p:val>
                                        </p:tav>
                                      </p:tavLst>
                                    </p:anim>
                                    <p:anim calcmode="lin" valueType="num">
                                      <p:cBhvr>
                                        <p:cTn id="66" dur="1000" fill="hold"/>
                                        <p:tgtEl>
                                          <p:spTgt spid="81"/>
                                        </p:tgtEl>
                                        <p:attrNameLst>
                                          <p:attrName>ppt_y</p:attrName>
                                        </p:attrNameLst>
                                      </p:cBhvr>
                                      <p:tavLst>
                                        <p:tav tm="0">
                                          <p:val>
                                            <p:strVal val="#ppt_y+.1"/>
                                          </p:val>
                                        </p:tav>
                                        <p:tav tm="100000">
                                          <p:val>
                                            <p:strVal val="#ppt_y"/>
                                          </p:val>
                                        </p:tav>
                                      </p:tavLst>
                                    </p:anim>
                                  </p:childTnLst>
                                </p:cTn>
                              </p:par>
                              <p:par>
                                <p:cTn id="67" presetID="31" presetClass="entr" presetSubtype="0" fill="hold" nodeType="withEffect">
                                  <p:stCondLst>
                                    <p:cond delay="0"/>
                                  </p:stCondLst>
                                  <p:childTnLst>
                                    <p:set>
                                      <p:cBhvr>
                                        <p:cTn id="68" dur="1" fill="hold">
                                          <p:stCondLst>
                                            <p:cond delay="0"/>
                                          </p:stCondLst>
                                        </p:cTn>
                                        <p:tgtEl>
                                          <p:spTgt spid="1792"/>
                                        </p:tgtEl>
                                        <p:attrNameLst>
                                          <p:attrName>style.visibility</p:attrName>
                                        </p:attrNameLst>
                                      </p:cBhvr>
                                      <p:to>
                                        <p:strVal val="visible"/>
                                      </p:to>
                                    </p:set>
                                    <p:anim calcmode="lin" valueType="num">
                                      <p:cBhvr>
                                        <p:cTn id="69" dur="1000" fill="hold"/>
                                        <p:tgtEl>
                                          <p:spTgt spid="1792"/>
                                        </p:tgtEl>
                                        <p:attrNameLst>
                                          <p:attrName>ppt_w</p:attrName>
                                        </p:attrNameLst>
                                      </p:cBhvr>
                                      <p:tavLst>
                                        <p:tav tm="0">
                                          <p:val>
                                            <p:fltVal val="0"/>
                                          </p:val>
                                        </p:tav>
                                        <p:tav tm="100000">
                                          <p:val>
                                            <p:strVal val="#ppt_w"/>
                                          </p:val>
                                        </p:tav>
                                      </p:tavLst>
                                    </p:anim>
                                    <p:anim calcmode="lin" valueType="num">
                                      <p:cBhvr>
                                        <p:cTn id="70" dur="1000" fill="hold"/>
                                        <p:tgtEl>
                                          <p:spTgt spid="1792"/>
                                        </p:tgtEl>
                                        <p:attrNameLst>
                                          <p:attrName>ppt_h</p:attrName>
                                        </p:attrNameLst>
                                      </p:cBhvr>
                                      <p:tavLst>
                                        <p:tav tm="0">
                                          <p:val>
                                            <p:fltVal val="0"/>
                                          </p:val>
                                        </p:tav>
                                        <p:tav tm="100000">
                                          <p:val>
                                            <p:strVal val="#ppt_h"/>
                                          </p:val>
                                        </p:tav>
                                      </p:tavLst>
                                    </p:anim>
                                    <p:anim calcmode="lin" valueType="num">
                                      <p:cBhvr>
                                        <p:cTn id="71" dur="1000" fill="hold"/>
                                        <p:tgtEl>
                                          <p:spTgt spid="1792"/>
                                        </p:tgtEl>
                                        <p:attrNameLst>
                                          <p:attrName>style.rotation</p:attrName>
                                        </p:attrNameLst>
                                      </p:cBhvr>
                                      <p:tavLst>
                                        <p:tav tm="0">
                                          <p:val>
                                            <p:fltVal val="90"/>
                                          </p:val>
                                        </p:tav>
                                        <p:tav tm="100000">
                                          <p:val>
                                            <p:fltVal val="0"/>
                                          </p:val>
                                        </p:tav>
                                      </p:tavLst>
                                    </p:anim>
                                    <p:animEffect transition="in" filter="fade">
                                      <p:cBhvr>
                                        <p:cTn id="72" dur="1000"/>
                                        <p:tgtEl>
                                          <p:spTgt spid="1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4" grpId="0" animBg="1"/>
      <p:bldP spid="79" grpId="0" animBg="1"/>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A326EEA-70BE-438B-8673-5714E21888E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Mongo APIs: Dump</a:t>
            </a:r>
          </a:p>
        </p:txBody>
      </p:sp>
      <p:sp>
        <p:nvSpPr>
          <p:cNvPr id="9" name="Text Placeholder 4">
            <a:extLst>
              <a:ext uri="{FF2B5EF4-FFF2-40B4-BE49-F238E27FC236}">
                <a16:creationId xmlns:a16="http://schemas.microsoft.com/office/drawing/2014/main" id="{16B4AD4C-33E7-4A4E-90E9-6E196187B74C}"/>
              </a:ext>
            </a:extLst>
          </p:cNvPr>
          <p:cNvSpPr txBox="1">
            <a:spLocks/>
          </p:cNvSpPr>
          <p:nvPr/>
        </p:nvSpPr>
        <p:spPr>
          <a:xfrm>
            <a:off x="588263" y="1436688"/>
            <a:ext cx="11018520"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ssh</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[IPADDRESS]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mongodump</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b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--collection</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err="1">
                <a:ln>
                  <a:noFill/>
                </a:ln>
                <a:solidFill>
                  <a:srgbClr val="073A65"/>
                </a:solidFill>
                <a:effectLst/>
                <a:uLnTx/>
                <a:uFillTx/>
                <a:latin typeface="Consolas" panose="020B0609020204030204" pitchFamily="49" charset="0"/>
                <a:ea typeface="+mn-ea"/>
              </a:rPr>
              <a:t>db</a:t>
            </a:r>
            <a:r>
              <a:rPr kumimoji="0" lang="en-US" sz="2800" b="0" i="0" u="none" strike="noStrike" kern="1200" cap="none" spc="0" normalizeH="0" baseline="0" noProof="0" dirty="0">
                <a:ln>
                  <a:noFill/>
                </a:ln>
                <a:solidFill>
                  <a:srgbClr val="073A65"/>
                </a:soli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a:t>
            </a:r>
          </a:p>
        </p:txBody>
      </p:sp>
      <p:pic>
        <p:nvPicPr>
          <p:cNvPr id="10" name="Picture 9">
            <a:extLst>
              <a:ext uri="{FF2B5EF4-FFF2-40B4-BE49-F238E27FC236}">
                <a16:creationId xmlns:a16="http://schemas.microsoft.com/office/drawing/2014/main" id="{D58D0620-BB18-4EA9-952C-6EA1518B0D71}"/>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3904DDA0-482A-41B6-88D3-B9A567360F0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B64C491B-8120-4D39-859A-5880B4E43541}"/>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1353469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D58E6D18-43D7-4F24-BB3E-4A7FFF769A7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Dump</a:t>
            </a:r>
          </a:p>
        </p:txBody>
      </p:sp>
      <p:pic>
        <p:nvPicPr>
          <p:cNvPr id="13" name="Picture 12">
            <a:extLst>
              <a:ext uri="{FF2B5EF4-FFF2-40B4-BE49-F238E27FC236}">
                <a16:creationId xmlns:a16="http://schemas.microsoft.com/office/drawing/2014/main" id="{E33FDC80-976D-4AD1-A630-28CC41F1F866}"/>
              </a:ext>
            </a:extLst>
          </p:cNvPr>
          <p:cNvPicPr>
            <a:picLocks noChangeAspect="1"/>
          </p:cNvPicPr>
          <p:nvPr/>
        </p:nvPicPr>
        <p:blipFill>
          <a:blip r:embed="rId2"/>
          <a:stretch>
            <a:fillRect/>
          </a:stretch>
        </p:blipFill>
        <p:spPr>
          <a:xfrm>
            <a:off x="450835" y="1495248"/>
            <a:ext cx="8860716" cy="5210927"/>
          </a:xfrm>
          <a:prstGeom prst="rect">
            <a:avLst/>
          </a:prstGeom>
        </p:spPr>
      </p:pic>
      <p:pic>
        <p:nvPicPr>
          <p:cNvPr id="14" name="Picture 13">
            <a:extLst>
              <a:ext uri="{FF2B5EF4-FFF2-40B4-BE49-F238E27FC236}">
                <a16:creationId xmlns:a16="http://schemas.microsoft.com/office/drawing/2014/main" id="{221F1C12-03E1-432B-927E-54F17568C82F}"/>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B7BC2D9D-04D2-410A-9114-73BE0D3DF76A}"/>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211FF4C7-D495-4057-A7B1-9B1B60BC561A}"/>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318279569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702A036-8814-49E6-970A-FE38CEC54EC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sp>
        <p:nvSpPr>
          <p:cNvPr id="13" name="Text Placeholder 4">
            <a:extLst>
              <a:ext uri="{FF2B5EF4-FFF2-40B4-BE49-F238E27FC236}">
                <a16:creationId xmlns:a16="http://schemas.microsoft.com/office/drawing/2014/main" id="{F35037D8-876F-4F15-AEDB-4AE701109F13}"/>
              </a:ext>
            </a:extLst>
          </p:cNvPr>
          <p:cNvSpPr txBox="1">
            <a:spLocks/>
          </p:cNvSpPr>
          <p:nvPr/>
        </p:nvSpPr>
        <p:spPr>
          <a:xfrm>
            <a:off x="588263" y="1436688"/>
            <a:ext cx="11018520" cy="47397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dump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solidFill>
                  <a:srgbClr val="073A65"/>
                </a:solidFill>
              </a:rPr>
              <a:t>cd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err="1">
                <a:solidFill>
                  <a:srgbClr val="073A65"/>
                </a:solidFill>
              </a:rPr>
              <a:t>mongorestore</a:t>
            </a:r>
            <a:r>
              <a:rPr lang="en-US" dirty="0">
                <a:solidFill>
                  <a:srgbClr val="073A65"/>
                </a:solidFill>
              </a:rPr>
              <a:t> --host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[HOSTNAME</a:t>
            </a:r>
            <a:r>
              <a:rPr lang="en-US" dirty="0">
                <a:solidFill>
                  <a:srgbClr val="0078D4"/>
                </a:solidFill>
              </a:rPr>
              <a:t>]</a:t>
            </a:r>
            <a:r>
              <a:rPr lang="en-US" dirty="0">
                <a:solidFill>
                  <a:srgbClr val="073A65"/>
                </a:solidFill>
              </a:rPr>
              <a:t>:10255</a:t>
            </a:r>
            <a:br>
              <a:rPr lang="en-US" dirty="0">
                <a:solidFill>
                  <a:srgbClr val="073A65"/>
                </a:solidFill>
              </a:rPr>
            </a:br>
            <a:r>
              <a:rPr lang="en-US" dirty="0">
                <a:solidFill>
                  <a:srgbClr val="073A65"/>
                </a:solidFill>
              </a:rPr>
              <a:t>	-u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[USER</a:t>
            </a:r>
            <a:r>
              <a:rPr lang="en-US" dirty="0">
                <a:solidFill>
                  <a:srgbClr val="0078D4"/>
                </a:solidFill>
              </a:rPr>
              <a:t>]</a:t>
            </a:r>
            <a:r>
              <a:rPr lang="en-US" dirty="0">
                <a:solidFill>
                  <a:srgbClr val="073A65"/>
                </a:solidFill>
              </a:rPr>
              <a:t> -p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[PASSWORD]</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ssl</a:t>
            </a:r>
            <a:r>
              <a:rPr lang="en-US" dirty="0">
                <a:solidFill>
                  <a:srgbClr val="073A65"/>
                </a:solidFill>
              </a:rPr>
              <a:t> --</a:t>
            </a:r>
            <a:r>
              <a:rPr lang="en-US" dirty="0" err="1">
                <a:solidFill>
                  <a:srgbClr val="073A65"/>
                </a:solidFill>
              </a:rPr>
              <a:t>sslAllowInvalidCertificates</a:t>
            </a:r>
            <a:r>
              <a:rPr lang="en-US" dirty="0">
                <a:solidFill>
                  <a:srgbClr val="073A65"/>
                </a:solidFill>
              </a:rPr>
              <a:t> </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[BSONFILE</a:t>
            </a:r>
            <a:r>
              <a:rPr lang="en-US" dirty="0">
                <a:solidFill>
                  <a:srgbClr val="0078D4"/>
                </a:solidFill>
              </a:rPr>
              <a:t>]</a:t>
            </a:r>
            <a:r>
              <a:rPr lang="en-US" dirty="0">
                <a:solidFill>
                  <a:srgbClr val="073A65"/>
                </a:solidFill>
              </a:rPr>
              <a:t>.</a:t>
            </a:r>
            <a:r>
              <a:rPr lang="en-US" dirty="0" err="1">
                <a:solidFill>
                  <a:srgbClr val="073A65"/>
                </a:solidFill>
              </a:rPr>
              <a:t>bson</a:t>
            </a:r>
            <a:b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b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numInsertionWorkersPerCollection</a:t>
            </a:r>
            <a:r>
              <a:rPr lang="en-US" dirty="0">
                <a:solidFill>
                  <a:srgbClr val="073A65"/>
                </a:solidFill>
              </a:rPr>
              <a:t> 4 --</a:t>
            </a:r>
            <a:r>
              <a:rPr lang="en-US" dirty="0" err="1">
                <a:solidFill>
                  <a:srgbClr val="073A65"/>
                </a:solidFill>
              </a:rPr>
              <a:t>batchSize</a:t>
            </a:r>
            <a:r>
              <a:rPr lang="en-US" dirty="0">
                <a:solidFill>
                  <a:srgbClr val="073A65"/>
                </a:solidFill>
              </a:rPr>
              <a:t> 24</a:t>
            </a:r>
            <a:b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b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a:t>
            </a:r>
            <a:r>
              <a:rPr lang="en-US" dirty="0" err="1">
                <a:solidFill>
                  <a:srgbClr val="073A65"/>
                </a:solidFill>
              </a:rPr>
              <a:t>db</a:t>
            </a:r>
            <a:r>
              <a:rPr lang="en-US" dirty="0">
                <a:solidFill>
                  <a:srgbClr val="073A65"/>
                </a:solidFill>
              </a:rPr>
              <a:t>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[DATABASENAME]</a:t>
            </a:r>
            <a:r>
              <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rPr>
              <a:t> </a:t>
            </a:r>
            <a:r>
              <a:rPr lang="en-US" dirty="0">
                <a:solidFill>
                  <a:srgbClr val="073A65"/>
                </a:solidFill>
              </a:rPr>
              <a:t>--collection </a:t>
            </a:r>
            <a:r>
              <a:rPr kumimoji="0" lang="en-US" sz="2800" b="0" i="0" u="none" strike="noStrike" kern="1200" cap="none" spc="0" normalizeH="0" baseline="0" noProof="0" dirty="0">
                <a:ln>
                  <a:noFill/>
                </a:ln>
                <a:solidFill>
                  <a:srgbClr val="0078D4"/>
                </a:solidFill>
                <a:effectLst/>
                <a:uLnTx/>
                <a:uFillTx/>
                <a:latin typeface="Consolas" panose="020B0609020204030204" pitchFamily="49" charset="0"/>
                <a:ea typeface="+mn-ea"/>
              </a:rPr>
              <a:t>[COLLECTIONNAME]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61049">
                    <a:srgbClr val="FFFFFF"/>
                  </a:gs>
                  <a:gs pos="43000">
                    <a:srgbClr val="FFFFFF"/>
                  </a:gs>
                </a:gsLst>
                <a:lin ang="5400000" scaled="0"/>
              </a:gradFill>
              <a:effectLst/>
              <a:uLnTx/>
              <a:uFillTx/>
              <a:latin typeface="Consolas" panose="020B0609020204030204" pitchFamily="49" charset="0"/>
              <a:ea typeface="+mn-ea"/>
            </a:endParaRPr>
          </a:p>
        </p:txBody>
      </p:sp>
      <p:pic>
        <p:nvPicPr>
          <p:cNvPr id="14" name="Picture 13">
            <a:extLst>
              <a:ext uri="{FF2B5EF4-FFF2-40B4-BE49-F238E27FC236}">
                <a16:creationId xmlns:a16="http://schemas.microsoft.com/office/drawing/2014/main" id="{376ED838-8E5F-4C8E-B75F-2DB3093BEC58}"/>
              </a:ext>
            </a:extLst>
          </p:cNvPr>
          <p:cNvPicPr>
            <a:picLocks noChangeAspect="1"/>
          </p:cNvPicPr>
          <p:nvPr/>
        </p:nvPicPr>
        <p:blipFill>
          <a:blip r:embed="rId2"/>
          <a:stretch>
            <a:fillRect/>
          </a:stretch>
        </p:blipFill>
        <p:spPr>
          <a:xfrm>
            <a:off x="8833173" y="124426"/>
            <a:ext cx="1402788" cy="1402788"/>
          </a:xfrm>
          <a:prstGeom prst="rect">
            <a:avLst/>
          </a:prstGeom>
        </p:spPr>
      </p:pic>
      <p:sp>
        <p:nvSpPr>
          <p:cNvPr id="15" name="Arrow: Right 14">
            <a:extLst>
              <a:ext uri="{FF2B5EF4-FFF2-40B4-BE49-F238E27FC236}">
                <a16:creationId xmlns:a16="http://schemas.microsoft.com/office/drawing/2014/main" id="{34C5D463-0C93-4AF1-80F6-C8566E35531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99550A37-DD33-4D62-8ED4-22A78A43267A}"/>
              </a:ext>
            </a:extLst>
          </p:cNvPr>
          <p:cNvPicPr>
            <a:picLocks noChangeAspect="1"/>
          </p:cNvPicPr>
          <p:nvPr/>
        </p:nvPicPr>
        <p:blipFill>
          <a:blip r:embed="rId3"/>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365576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965FA2F3-9487-41F2-B938-60419FD640E1}"/>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effectLst/>
                <a:uLnTx/>
                <a:uFillTx/>
                <a:latin typeface="Segoe UI Semibold"/>
                <a:cs typeface="Segoe UI" pitchFamily="34" charset="0"/>
              </a:defRPr>
            </a:lvl1pPr>
          </a:lstStyle>
          <a:p>
            <a:r>
              <a:rPr lang="en-US" dirty="0"/>
              <a:t>Mongo APIs: Restore</a:t>
            </a:r>
          </a:p>
        </p:txBody>
      </p:sp>
      <p:pic>
        <p:nvPicPr>
          <p:cNvPr id="9" name="Picture 8">
            <a:extLst>
              <a:ext uri="{FF2B5EF4-FFF2-40B4-BE49-F238E27FC236}">
                <a16:creationId xmlns:a16="http://schemas.microsoft.com/office/drawing/2014/main" id="{571A23E5-65CD-4DDD-B8C7-BD1A623BE513}"/>
              </a:ext>
            </a:extLst>
          </p:cNvPr>
          <p:cNvPicPr>
            <a:picLocks noChangeAspect="1"/>
          </p:cNvPicPr>
          <p:nvPr/>
        </p:nvPicPr>
        <p:blipFill>
          <a:blip r:embed="rId2"/>
          <a:stretch>
            <a:fillRect/>
          </a:stretch>
        </p:blipFill>
        <p:spPr>
          <a:xfrm>
            <a:off x="239923" y="2706570"/>
            <a:ext cx="11712153" cy="2026368"/>
          </a:xfrm>
          <a:prstGeom prst="rect">
            <a:avLst/>
          </a:prstGeom>
        </p:spPr>
      </p:pic>
      <p:pic>
        <p:nvPicPr>
          <p:cNvPr id="10" name="Picture 9">
            <a:extLst>
              <a:ext uri="{FF2B5EF4-FFF2-40B4-BE49-F238E27FC236}">
                <a16:creationId xmlns:a16="http://schemas.microsoft.com/office/drawing/2014/main" id="{C3C3BCDA-43D5-4129-8785-CD26136E9675}"/>
              </a:ext>
            </a:extLst>
          </p:cNvPr>
          <p:cNvPicPr>
            <a:picLocks noChangeAspect="1"/>
          </p:cNvPicPr>
          <p:nvPr/>
        </p:nvPicPr>
        <p:blipFill>
          <a:blip r:embed="rId3"/>
          <a:stretch>
            <a:fillRect/>
          </a:stretch>
        </p:blipFill>
        <p:spPr>
          <a:xfrm>
            <a:off x="8833173" y="124426"/>
            <a:ext cx="1402788" cy="1402788"/>
          </a:xfrm>
          <a:prstGeom prst="rect">
            <a:avLst/>
          </a:prstGeom>
        </p:spPr>
      </p:pic>
      <p:sp>
        <p:nvSpPr>
          <p:cNvPr id="11" name="Arrow: Right 10">
            <a:extLst>
              <a:ext uri="{FF2B5EF4-FFF2-40B4-BE49-F238E27FC236}">
                <a16:creationId xmlns:a16="http://schemas.microsoft.com/office/drawing/2014/main" id="{51FBA03F-91F0-47E1-8E72-1529BA4E5A73}"/>
              </a:ext>
            </a:extLst>
          </p:cNvPr>
          <p:cNvSpPr/>
          <p:nvPr/>
        </p:nvSpPr>
        <p:spPr bwMode="auto">
          <a:xfrm>
            <a:off x="10045788" y="626957"/>
            <a:ext cx="542334" cy="365760"/>
          </a:xfrm>
          <a:prstGeom prst="rightArrow">
            <a:avLst/>
          </a:prstGeom>
          <a:solidFill>
            <a:srgbClr val="00BCF2"/>
          </a:solidFill>
          <a:ln>
            <a:noFill/>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3045AB01-EBD6-4C31-92DC-E63C7673B7CE}"/>
              </a:ext>
            </a:extLst>
          </p:cNvPr>
          <p:cNvPicPr>
            <a:picLocks noChangeAspect="1"/>
          </p:cNvPicPr>
          <p:nvPr/>
        </p:nvPicPr>
        <p:blipFill>
          <a:blip r:embed="rId4"/>
          <a:stretch>
            <a:fillRect/>
          </a:stretch>
        </p:blipFill>
        <p:spPr>
          <a:xfrm>
            <a:off x="10704211" y="124426"/>
            <a:ext cx="1370822" cy="1370822"/>
          </a:xfrm>
          <a:prstGeom prst="rect">
            <a:avLst/>
          </a:prstGeom>
        </p:spPr>
      </p:pic>
    </p:spTree>
    <p:extLst>
      <p:ext uri="{BB962C8B-B14F-4D97-AF65-F5344CB8AC3E}">
        <p14:creationId xmlns:p14="http://schemas.microsoft.com/office/powerpoint/2010/main" val="411514913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normAutofit fontScale="90000"/>
          </a:bodyPr>
          <a:lstStyle/>
          <a:p>
            <a:br>
              <a:rPr lang="en-US" sz="4902" dirty="0">
                <a:solidFill>
                  <a:schemeClr val="accent5"/>
                </a:solidFill>
              </a:rPr>
            </a:br>
            <a:br>
              <a:rPr lang="en-US" sz="4902" dirty="0">
                <a:solidFill>
                  <a:schemeClr val="accent5"/>
                </a:solidFill>
              </a:rPr>
            </a:br>
            <a:br>
              <a:rPr lang="en-US" sz="4902" dirty="0"/>
            </a:br>
            <a:r>
              <a:rPr lang="en-US" sz="5400" dirty="0"/>
              <a:t>Moving </a:t>
            </a:r>
            <a:r>
              <a:rPr lang="en-US" sz="5400"/>
              <a:t>your database to Azure</a:t>
            </a:r>
            <a:endParaRPr lang="en-US" sz="4902" dirty="0"/>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1025869"/>
          </a:xfrm>
        </p:spPr>
        <p:txBody>
          <a:bodyPr>
            <a:normAutofit fontScale="85000" lnSpcReduction="20000"/>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Dave Wentzel</a:t>
            </a:r>
          </a:p>
          <a:p>
            <a:pPr lvl="1"/>
            <a:r>
              <a:rPr lang="en-US" sz="2745" dirty="0">
                <a:solidFill>
                  <a:schemeClr val="bg1"/>
                </a:solidFill>
              </a:rPr>
              <a:t>linkedin.com/in/</a:t>
            </a:r>
            <a:r>
              <a:rPr lang="en-US" sz="2745" dirty="0" err="1">
                <a:solidFill>
                  <a:schemeClr val="bg1"/>
                </a:solidFill>
              </a:rPr>
              <a:t>dwentzel</a:t>
            </a:r>
            <a:endParaRPr lang="en-US" sz="2745" dirty="0">
              <a:solidFill>
                <a:schemeClr val="bg1"/>
              </a:solidFill>
            </a:endParaRPr>
          </a:p>
          <a:p>
            <a:pPr lvl="1"/>
            <a:r>
              <a:rPr lang="en-US" sz="2745" dirty="0">
                <a:solidFill>
                  <a:schemeClr val="bg1"/>
                </a:solidFill>
              </a:rPr>
              <a:t>MTC Technical Architect – Data &amp; AI</a:t>
            </a: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C53D5E-A66D-4747-9B6C-82FD4530783E}"/>
              </a:ext>
            </a:extLst>
          </p:cNvPr>
          <p:cNvSpPr txBox="1"/>
          <p:nvPr/>
        </p:nvSpPr>
        <p:spPr>
          <a:xfrm>
            <a:off x="1080617"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Assess</a:t>
            </a:r>
          </a:p>
        </p:txBody>
      </p:sp>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a:xfrm>
            <a:off x="269240" y="354826"/>
            <a:ext cx="11655840" cy="615553"/>
          </a:xfrm>
        </p:spPr>
        <p:txBody>
          <a:bodyPr>
            <a:normAutofit fontScale="90000"/>
          </a:bodyPr>
          <a:lstStyle/>
          <a:p>
            <a:r>
              <a:rPr lang="en-US" dirty="0">
                <a:solidFill>
                  <a:schemeClr val="tx1"/>
                </a:solidFill>
              </a:rPr>
              <a:t>How to easily migrate and get benefits of cloud?</a:t>
            </a:r>
          </a:p>
        </p:txBody>
      </p:sp>
      <p:sp>
        <p:nvSpPr>
          <p:cNvPr id="6" name="Rectangle 5">
            <a:extLst>
              <a:ext uri="{FF2B5EF4-FFF2-40B4-BE49-F238E27FC236}">
                <a16:creationId xmlns:a16="http://schemas.microsoft.com/office/drawing/2014/main" id="{9F6A10A9-3384-4605-AEC7-77990F04AD48}"/>
              </a:ext>
            </a:extLst>
          </p:cNvPr>
          <p:cNvSpPr/>
          <p:nvPr/>
        </p:nvSpPr>
        <p:spPr>
          <a:xfrm>
            <a:off x="4553685" y="2381136"/>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53685" y="3466930"/>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53685" y="4552724"/>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53685" y="5638518"/>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30335" y="1558574"/>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27737" y="1704795"/>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17106" y="4140319"/>
            <a:ext cx="1792850" cy="6220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600176" y="4264653"/>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81756" y="282079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81756"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81756"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81756"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51658" y="2822656"/>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51658" y="3908450"/>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51658" y="4994244"/>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51658" y="6080038"/>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15668" y="2820790"/>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15093" y="2822656"/>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24153" y="2635204"/>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49832" y="4317776"/>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4990685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001" y="55491"/>
            <a:ext cx="10515600" cy="1325563"/>
          </a:xfrm>
        </p:spPr>
        <p:txBody>
          <a:bodyPr/>
          <a:lstStyle/>
          <a:p>
            <a:r>
              <a:rPr lang="en-US"/>
              <a:t>What is SQL Database Managed Instance?</a:t>
            </a:r>
          </a:p>
        </p:txBody>
      </p:sp>
      <p:grpSp>
        <p:nvGrpSpPr>
          <p:cNvPr id="17" name="Group 16"/>
          <p:cNvGrpSpPr/>
          <p:nvPr/>
        </p:nvGrpSpPr>
        <p:grpSpPr>
          <a:xfrm>
            <a:off x="3047839" y="3262758"/>
            <a:ext cx="2476499" cy="3348021"/>
            <a:chOff x="244978" y="3482920"/>
            <a:chExt cx="2526158" cy="3104687"/>
          </a:xfrm>
        </p:grpSpPr>
        <p:sp>
          <p:nvSpPr>
            <p:cNvPr id="11" name="Freeform: Shape 10"/>
            <p:cNvSpPr/>
            <p:nvPr/>
          </p:nvSpPr>
          <p:spPr>
            <a:xfrm>
              <a:off x="244978"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SQL Server compatibility</a:t>
              </a:r>
            </a:p>
          </p:txBody>
        </p:sp>
        <p:sp>
          <p:nvSpPr>
            <p:cNvPr id="12" name="Freeform: Shape 11"/>
            <p:cNvSpPr/>
            <p:nvPr/>
          </p:nvSpPr>
          <p:spPr>
            <a:xfrm>
              <a:off x="244978"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Fully-fledged SQL instance with nearly 100% </a:t>
              </a:r>
              <a:r>
                <a:rPr kumimoji="0" lang="en-US" sz="1765" b="0" i="0" u="none" strike="noStrike" kern="1200" cap="none" spc="0" normalizeH="0" baseline="0" noProof="0" err="1">
                  <a:ln>
                    <a:noFill/>
                  </a:ln>
                  <a:solidFill>
                    <a:srgbClr val="1A1A1A">
                      <a:hueOff val="0"/>
                      <a:satOff val="0"/>
                      <a:lumOff val="0"/>
                      <a:alphaOff val="0"/>
                    </a:srgbClr>
                  </a:solidFill>
                  <a:effectLst/>
                  <a:uLnTx/>
                  <a:uFillTx/>
                  <a:latin typeface="Segoe UI"/>
                  <a:ea typeface="+mn-ea"/>
                  <a:cs typeface="+mn-cs"/>
                </a:rPr>
                <a:t>compat</a:t>
              </a: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 with on-premise</a:t>
              </a:r>
            </a:p>
          </p:txBody>
        </p:sp>
      </p:grpSp>
      <p:grpSp>
        <p:nvGrpSpPr>
          <p:cNvPr id="18" name="Group 17"/>
          <p:cNvGrpSpPr/>
          <p:nvPr/>
        </p:nvGrpSpPr>
        <p:grpSpPr>
          <a:xfrm>
            <a:off x="209095" y="3262758"/>
            <a:ext cx="2476499" cy="3348021"/>
            <a:chOff x="3124800" y="3482920"/>
            <a:chExt cx="2526158" cy="3104687"/>
          </a:xfrm>
        </p:grpSpPr>
        <p:sp>
          <p:nvSpPr>
            <p:cNvPr id="13" name="Freeform: Shape 12"/>
            <p:cNvSpPr/>
            <p:nvPr/>
          </p:nvSpPr>
          <p:spPr>
            <a:xfrm>
              <a:off x="3124800"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Fully-managed service</a:t>
              </a:r>
            </a:p>
          </p:txBody>
        </p:sp>
        <p:sp>
          <p:nvSpPr>
            <p:cNvPr id="14" name="Freeform: Shape 13"/>
            <p:cNvSpPr/>
            <p:nvPr/>
          </p:nvSpPr>
          <p:spPr>
            <a:xfrm>
              <a:off x="3124800"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Built on the same infrastructure as SQL Database</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Provides the same benefits (PaaS)</a:t>
              </a:r>
            </a:p>
          </p:txBody>
        </p:sp>
      </p:grpSp>
      <p:grpSp>
        <p:nvGrpSpPr>
          <p:cNvPr id="19" name="Group 18"/>
          <p:cNvGrpSpPr/>
          <p:nvPr/>
        </p:nvGrpSpPr>
        <p:grpSpPr>
          <a:xfrm>
            <a:off x="5886583" y="3262758"/>
            <a:ext cx="2476499" cy="3348021"/>
            <a:chOff x="6004621" y="3482920"/>
            <a:chExt cx="2526158" cy="3104687"/>
          </a:xfrm>
        </p:grpSpPr>
        <p:sp>
          <p:nvSpPr>
            <p:cNvPr id="15" name="Freeform: Shape 14"/>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Full isolation and security</a:t>
              </a:r>
            </a:p>
          </p:txBody>
        </p:sp>
        <p:sp>
          <p:nvSpPr>
            <p:cNvPr id="16" name="Freeform: Shape 15"/>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Contained within your VNet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Private IP addresses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Express Route / VPN connectivity</a:t>
              </a:r>
            </a:p>
          </p:txBody>
        </p:sp>
      </p:grpSp>
      <p:sp>
        <p:nvSpPr>
          <p:cNvPr id="4" name="Rectangle 3"/>
          <p:cNvSpPr/>
          <p:nvPr/>
        </p:nvSpPr>
        <p:spPr>
          <a:xfrm>
            <a:off x="196988" y="1554843"/>
            <a:ext cx="4417522" cy="129933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New deployment option enabling </a:t>
            </a:r>
            <a:r>
              <a:rPr kumimoji="0" lang="en-US" sz="1961" b="0" i="0" u="sng" strike="noStrike" kern="1200" cap="none" spc="0" normalizeH="0" baseline="0" noProof="0">
                <a:ln>
                  <a:noFill/>
                </a:ln>
                <a:solidFill>
                  <a:srgbClr val="1A1A1A"/>
                </a:solidFill>
                <a:effectLst/>
                <a:uLnTx/>
                <a:uFillTx/>
                <a:latin typeface="Segoe UI"/>
                <a:ea typeface="+mn-ea"/>
                <a:cs typeface="+mn-cs"/>
              </a:rPr>
              <a:t>friction-free migration</a:t>
            </a:r>
            <a:r>
              <a:rPr kumimoji="0" lang="en-US" sz="1961" b="0" i="0" u="none" strike="noStrike" kern="1200" cap="none" spc="0" normalizeH="0" baseline="0" noProof="0">
                <a:ln>
                  <a:noFill/>
                </a:ln>
                <a:solidFill>
                  <a:srgbClr val="1A1A1A"/>
                </a:solidFill>
                <a:effectLst/>
                <a:uLnTx/>
                <a:uFillTx/>
                <a:latin typeface="Segoe UI"/>
                <a:ea typeface="+mn-ea"/>
                <a:cs typeface="+mn-cs"/>
              </a:rPr>
              <a:t> of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SQL Server workloads to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A1A1A"/>
                </a:solidFill>
                <a:effectLst/>
                <a:uLnTx/>
                <a:uFillTx/>
                <a:latin typeface="Segoe UI"/>
                <a:ea typeface="+mn-ea"/>
                <a:cs typeface="+mn-cs"/>
              </a:rPr>
              <a:t>a </a:t>
            </a:r>
            <a:r>
              <a:rPr kumimoji="0" lang="en-US" sz="1961" b="0" i="0" u="sng" strike="noStrike" kern="1200" cap="none" spc="0" normalizeH="0" baseline="0" noProof="0">
                <a:ln>
                  <a:noFill/>
                </a:ln>
                <a:solidFill>
                  <a:srgbClr val="1A1A1A"/>
                </a:solidFill>
                <a:effectLst/>
                <a:uLnTx/>
                <a:uFillTx/>
                <a:latin typeface="Segoe UI"/>
                <a:ea typeface="+mn-ea"/>
                <a:cs typeface="+mn-cs"/>
              </a:rPr>
              <a:t>fully-managed service </a:t>
            </a:r>
          </a:p>
        </p:txBody>
      </p:sp>
      <p:grpSp>
        <p:nvGrpSpPr>
          <p:cNvPr id="35" name="Group 34">
            <a:extLst>
              <a:ext uri="{FF2B5EF4-FFF2-40B4-BE49-F238E27FC236}">
                <a16:creationId xmlns:a16="http://schemas.microsoft.com/office/drawing/2014/main" id="{7B4AD045-5525-4FBA-B949-DD57F11E5D69}"/>
              </a:ext>
            </a:extLst>
          </p:cNvPr>
          <p:cNvGrpSpPr/>
          <p:nvPr/>
        </p:nvGrpSpPr>
        <p:grpSpPr>
          <a:xfrm>
            <a:off x="7363231" y="1139929"/>
            <a:ext cx="2122899" cy="626316"/>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SQL Database </a:t>
              </a:r>
              <a:r>
                <a:rPr kumimoji="0" lang="en-US" sz="1765" b="0" i="0" u="none" strike="noStrike" kern="1200" cap="none" spc="0" normalizeH="0" baseline="0" noProof="0">
                  <a:ln>
                    <a:noFill/>
                  </a:ln>
                  <a:solidFill>
                    <a:srgbClr val="005E78"/>
                  </a:solidFill>
                  <a:effectLst/>
                  <a:uLnTx/>
                  <a:uFillTx/>
                  <a:latin typeface="Segoe UI" panose="020B0502040204020203" pitchFamily="34" charset="0"/>
                  <a:ea typeface="+mn-ea"/>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074"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9601179" y="2383171"/>
            <a:ext cx="1812761"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8AA10F"/>
                  </a:solidFill>
                  <a:effectLst/>
                  <a:uLnTx/>
                  <a:uFillTx/>
                  <a:latin typeface="Segoe UI" panose="020B0502040204020203" pitchFamily="34" charset="0"/>
                  <a:ea typeface="+mn-ea"/>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075"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5114867" y="2383173"/>
            <a:ext cx="2122899" cy="626316"/>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452759"/>
                    </a:solidFill>
                    <a:effectLst/>
                    <a:uLnTx/>
                    <a:uFillTx/>
                    <a:latin typeface="Segoe UI" panose="020B0502040204020203" pitchFamily="34" charset="0"/>
                    <a:ea typeface="+mn-ea"/>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076"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7515512" y="2383171"/>
            <a:ext cx="1812761" cy="626317"/>
            <a:chOff x="8482460" y="2568848"/>
            <a:chExt cx="1849112"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0"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ctr" defTabSz="871487" rtl="0" eaLnBrk="1" fontAlgn="auto" latinLnBrk="0" hangingPunct="1">
                <a:lnSpc>
                  <a:spcPct val="90000"/>
                </a:lnSpc>
                <a:spcBef>
                  <a:spcPct val="0"/>
                </a:spcBef>
                <a:spcAft>
                  <a:spcPct val="35000"/>
                </a:spcAft>
                <a:buClrTx/>
                <a:buSzTx/>
                <a:buFontTx/>
                <a:buNone/>
                <a:tabLst/>
                <a:defRPr/>
              </a:pPr>
              <a:endParaRPr kumimoji="0" lang="en-US" sz="1961"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marL="0" marR="0" lvl="0" indent="0" algn="l" defTabSz="871487"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a:ln>
                    <a:noFill/>
                  </a:ln>
                  <a:solidFill>
                    <a:srgbClr val="BE6800"/>
                  </a:solidFill>
                  <a:effectLst/>
                  <a:uLnTx/>
                  <a:uFillTx/>
                  <a:latin typeface="Segoe UI" panose="020B0502040204020203" pitchFamily="34" charset="0"/>
                  <a:ea typeface="+mn-ea"/>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077"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8523263" y="2009661"/>
            <a:ext cx="1745203" cy="373508"/>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6625788" y="2009660"/>
            <a:ext cx="1874977" cy="373512"/>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8516440" y="1804312"/>
            <a:ext cx="0" cy="578859"/>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0B9D176-B0F7-475C-94AB-AB3F7DC0304D}"/>
              </a:ext>
            </a:extLst>
          </p:cNvPr>
          <p:cNvGrpSpPr/>
          <p:nvPr/>
        </p:nvGrpSpPr>
        <p:grpSpPr>
          <a:xfrm>
            <a:off x="8725327" y="3262758"/>
            <a:ext cx="2476499" cy="3348021"/>
            <a:chOff x="6004621" y="3482920"/>
            <a:chExt cx="2526158" cy="3104687"/>
          </a:xfrm>
        </p:grpSpPr>
        <p:sp>
          <p:nvSpPr>
            <p:cNvPr id="39" name="Freeform: Shape 38">
              <a:extLst>
                <a:ext uri="{FF2B5EF4-FFF2-40B4-BE49-F238E27FC236}">
                  <a16:creationId xmlns:a16="http://schemas.microsoft.com/office/drawing/2014/main" id="{CE43E217-1693-434B-A835-325EAA9C58DE}"/>
                </a:ext>
              </a:extLst>
            </p:cNvPr>
            <p:cNvSpPr/>
            <p:nvPr/>
          </p:nvSpPr>
          <p:spPr>
            <a:xfrm>
              <a:off x="6004621" y="3482920"/>
              <a:ext cx="2526158" cy="93064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4"/>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marL="0" marR="0" lvl="0" indent="0" algn="ctr" defTabSz="1045784" rtl="0" eaLnBrk="1" fontAlgn="auto" latinLnBrk="0" hangingPunct="1">
                <a:lnSpc>
                  <a:spcPct val="90000"/>
                </a:lnSpc>
                <a:spcBef>
                  <a:spcPct val="0"/>
                </a:spcBef>
                <a:spcAft>
                  <a:spcPct val="3500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New purchasing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6004621" y="4413567"/>
              <a:ext cx="2526158" cy="217404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Transparent</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Frictionless</a:t>
              </a:r>
            </a:p>
            <a:p>
              <a:pPr marL="224097" marR="0" lvl="1" indent="-224097" algn="l" defTabSz="1045784" rtl="0" eaLnBrk="1" fontAlgn="auto" latinLnBrk="0" hangingPunct="1">
                <a:lnSpc>
                  <a:spcPct val="150000"/>
                </a:lnSpc>
                <a:spcBef>
                  <a:spcPct val="0"/>
                </a:spcBef>
                <a:spcAft>
                  <a:spcPct val="15000"/>
                </a:spcAft>
                <a:buClrTx/>
                <a:buSzTx/>
                <a:buFontTx/>
                <a:buChar char="•"/>
                <a:tabLst/>
                <a:defRPr/>
              </a:pPr>
              <a:r>
                <a:rPr kumimoji="0" lang="en-US" sz="1765"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Competitive</a:t>
              </a:r>
            </a:p>
          </p:txBody>
        </p:sp>
      </p:grpSp>
      <p:pic>
        <p:nvPicPr>
          <p:cNvPr id="41" name="Picture 40">
            <a:extLst>
              <a:ext uri="{FF2B5EF4-FFF2-40B4-BE49-F238E27FC236}">
                <a16:creationId xmlns:a16="http://schemas.microsoft.com/office/drawing/2014/main" id="{85C3E3F3-6FAC-457B-A866-829C5AC8A637}"/>
              </a:ext>
            </a:extLst>
          </p:cNvPr>
          <p:cNvPicPr>
            <a:picLocks noChangeAspect="1"/>
          </p:cNvPicPr>
          <p:nvPr/>
        </p:nvPicPr>
        <p:blipFill>
          <a:blip r:embed="rId12"/>
          <a:stretch>
            <a:fillRect/>
          </a:stretch>
        </p:blipFill>
        <p:spPr>
          <a:xfrm>
            <a:off x="10905971" y="173182"/>
            <a:ext cx="1054168" cy="1378527"/>
          </a:xfrm>
          <a:prstGeom prst="rect">
            <a:avLst/>
          </a:prstGeom>
        </p:spPr>
      </p:pic>
    </p:spTree>
    <p:extLst>
      <p:ext uri="{BB962C8B-B14F-4D97-AF65-F5344CB8AC3E}">
        <p14:creationId xmlns:p14="http://schemas.microsoft.com/office/powerpoint/2010/main" val="13874608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398605" y="6235944"/>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566052"/>
          </a:xfrm>
        </p:spPr>
        <p:txBody>
          <a:bodyPr/>
          <a:lstStyle/>
          <a:p>
            <a:pPr>
              <a:lnSpc>
                <a:spcPct val="150000"/>
              </a:lnSpc>
              <a:spcBef>
                <a:spcPts val="0"/>
              </a:spcBef>
            </a:pPr>
            <a:r>
              <a:rPr lang="en-US">
                <a:solidFill>
                  <a:schemeClr val="accent1"/>
                </a:solidFill>
              </a:rPr>
              <a:t>Tired of managing hardware, software &amp; business continuity?</a:t>
            </a: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735065"/>
          <a:ext cx="10415662" cy="4389286"/>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32751">
                <a:tc gridSpan="2">
                  <a:txBody>
                    <a:bodyPr/>
                    <a:lstStyle/>
                    <a:p>
                      <a:r>
                        <a:rPr lang="en-US" sz="2400" baseline="0" dirty="0"/>
                        <a:t>You can stop doing it, Managed Instance has it </a:t>
                      </a:r>
                      <a:r>
                        <a:rPr lang="en-US" sz="2400" u="none" baseline="0" dirty="0"/>
                        <a:t>built-in</a:t>
                      </a:r>
                      <a:r>
                        <a:rPr lang="en-US" sz="2400" baseline="0" dirty="0"/>
                        <a:t> </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612568">
                <a:tc>
                  <a:txBody>
                    <a:bodyPr/>
                    <a:lstStyle/>
                    <a:p>
                      <a:endParaRPr lang="en-US" sz="2400"/>
                    </a:p>
                  </a:txBody>
                  <a:tcPr marL="89642" marR="89642" marT="44821" marB="44821"/>
                </a:tc>
                <a:tc>
                  <a:txBody>
                    <a:bodyPr/>
                    <a:lstStyle/>
                    <a:p>
                      <a:pPr marL="0" algn="l" defTabSz="932742" rtl="0" eaLnBrk="1" latinLnBrk="0" hangingPunct="1">
                        <a:lnSpc>
                          <a:spcPct val="100000"/>
                        </a:lnSpc>
                      </a:pPr>
                      <a:r>
                        <a:rPr lang="en-US" sz="2400" kern="1200">
                          <a:solidFill>
                            <a:schemeClr val="dk1"/>
                          </a:solidFill>
                          <a:latin typeface="+mn-lt"/>
                          <a:ea typeface="+mn-ea"/>
                          <a:cs typeface="+mn-cs"/>
                        </a:rPr>
                        <a:t>Compute &amp; storage provisioned on demand</a:t>
                      </a:r>
                    </a:p>
                    <a:p>
                      <a:pPr marL="0" algn="l" defTabSz="932742" rtl="0" eaLnBrk="1" latinLnBrk="0" hangingPunct="1">
                        <a:lnSpc>
                          <a:spcPct val="100000"/>
                        </a:lnSpc>
                      </a:pPr>
                      <a:r>
                        <a:rPr lang="en-US" sz="2400" kern="1200">
                          <a:solidFill>
                            <a:schemeClr val="dk1"/>
                          </a:solidFill>
                          <a:latin typeface="+mn-lt"/>
                          <a:ea typeface="+mn-ea"/>
                          <a:cs typeface="+mn-cs"/>
                        </a:rPr>
                        <a:t>Fast &amp; online scaling</a:t>
                      </a:r>
                    </a:p>
                    <a:p>
                      <a:pPr marL="0" algn="l" defTabSz="932742" rtl="0" eaLnBrk="1" latinLnBrk="0" hangingPunct="1">
                        <a:lnSpc>
                          <a:spcPct val="100000"/>
                        </a:lnSpc>
                      </a:pPr>
                      <a:r>
                        <a:rPr lang="en-US" sz="2400" kern="1200">
                          <a:solidFill>
                            <a:schemeClr val="dk1"/>
                          </a:solidFill>
                          <a:latin typeface="+mn-lt"/>
                          <a:ea typeface="+mn-ea"/>
                          <a:cs typeface="+mn-cs"/>
                        </a:rPr>
                        <a:t>Full stack updates and patches </a:t>
                      </a:r>
                    </a:p>
                  </a:txBody>
                  <a:tcPr marL="89642" marR="89642" marT="44821" marB="44821"/>
                </a:tc>
                <a:extLst>
                  <a:ext uri="{0D108BD9-81ED-4DB2-BD59-A6C34878D82A}">
                    <a16:rowId xmlns:a16="http://schemas.microsoft.com/office/drawing/2014/main" val="1308207974"/>
                  </a:ext>
                </a:extLst>
              </a:tr>
              <a:tr h="1203341">
                <a:tc>
                  <a:txBody>
                    <a:bodyPr/>
                    <a:lstStyle/>
                    <a:p>
                      <a:endParaRPr lang="en-US" sz="2400" kern="1200">
                        <a:solidFill>
                          <a:schemeClr val="dk1"/>
                        </a:solidFill>
                        <a:latin typeface="+mn-lt"/>
                        <a:ea typeface="+mn-ea"/>
                        <a:cs typeface="+mn-cs"/>
                      </a:endParaRPr>
                    </a:p>
                  </a:txBody>
                  <a:tcPr marL="89642" marR="89642" marT="44821" marB="44821"/>
                </a:tc>
                <a:tc>
                  <a:txBody>
                    <a:bodyPr/>
                    <a:lstStyle/>
                    <a:p>
                      <a:r>
                        <a:rPr lang="en-US" sz="2400"/>
                        <a:t>Backups with health checks</a:t>
                      </a:r>
                    </a:p>
                    <a:p>
                      <a:r>
                        <a:rPr lang="en-US" sz="2400"/>
                        <a:t>Point-in-time restore (configurable retention *)</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040626">
                <a:tc>
                  <a:txBody>
                    <a:bodyPr/>
                    <a:lstStyle/>
                    <a:p>
                      <a:endParaRPr lang="en-US" sz="2400">
                        <a:solidFill>
                          <a:schemeClr val="dk1"/>
                        </a:solidFill>
                      </a:endParaRPr>
                    </a:p>
                  </a:txBody>
                  <a:tcPr marL="89642" marR="89642" marT="44821" marB="44821"/>
                </a:tc>
                <a:tc>
                  <a:txBody>
                    <a:bodyPr/>
                    <a:lstStyle/>
                    <a:p>
                      <a:r>
                        <a:rPr lang="en-US" sz="2400" dirty="0"/>
                        <a:t>99.99% availability with automatic failover</a:t>
                      </a:r>
                    </a:p>
                    <a:p>
                      <a:r>
                        <a:rPr lang="en-US" sz="2400" dirty="0"/>
                        <a:t>Disaster recovery with single geo secondary (multiple*)</a:t>
                      </a:r>
                      <a:endParaRPr lang="en-US" sz="2400" dirty="0">
                        <a:solidFill>
                          <a:schemeClr val="dk1"/>
                        </a:solidFill>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412439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check" title="Icon of a checkmark">
            <a:extLst>
              <a:ext uri="{FF2B5EF4-FFF2-40B4-BE49-F238E27FC236}">
                <a16:creationId xmlns:a16="http://schemas.microsoft.com/office/drawing/2014/main" id="{FA821730-5FD4-4485-B578-13E13E073C9B}"/>
              </a:ext>
            </a:extLst>
          </p:cNvPr>
          <p:cNvSpPr>
            <a:spLocks noChangeAspect="1"/>
          </p:cNvSpPr>
          <p:nvPr/>
        </p:nvSpPr>
        <p:spPr bwMode="auto">
          <a:xfrm>
            <a:off x="871515" y="5295223"/>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55052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3" y="119986"/>
            <a:ext cx="11266857" cy="675680"/>
          </a:xfrm>
        </p:spPr>
        <p:txBody>
          <a:bodyPr>
            <a:normAutofit/>
          </a:bodyPr>
          <a:lstStyle/>
          <a:p>
            <a:r>
              <a:rPr lang="en-US" sz="3600"/>
              <a:t>Put your DBs on autopilot and focus on your business…</a:t>
            </a:r>
          </a:p>
        </p:txBody>
      </p:sp>
      <p:sp>
        <p:nvSpPr>
          <p:cNvPr id="6" name="TextBox 5">
            <a:extLst>
              <a:ext uri="{FF2B5EF4-FFF2-40B4-BE49-F238E27FC236}">
                <a16:creationId xmlns:a16="http://schemas.microsoft.com/office/drawing/2014/main" id="{046B49AD-0A19-49D9-B95A-9AF11299E4E9}"/>
              </a:ext>
            </a:extLst>
          </p:cNvPr>
          <p:cNvSpPr txBox="1"/>
          <p:nvPr/>
        </p:nvSpPr>
        <p:spPr>
          <a:xfrm>
            <a:off x="419870" y="6246409"/>
            <a:ext cx="3645791" cy="622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 - features coming soon</a:t>
            </a:r>
            <a:endParaRPr kumimoji="0" lang="en-US" sz="2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10"/>
          </p:nvPr>
        </p:nvSpPr>
        <p:spPr>
          <a:xfrm>
            <a:off x="493343" y="795666"/>
            <a:ext cx="11385870" cy="1427827"/>
          </a:xfrm>
        </p:spPr>
        <p:txBody>
          <a:bodyPr/>
          <a:lstStyle/>
          <a:p>
            <a:pPr>
              <a:spcBef>
                <a:spcPts val="0"/>
              </a:spcBef>
            </a:pPr>
            <a:r>
              <a:rPr lang="en-US">
                <a:solidFill>
                  <a:schemeClr val="accent1"/>
                </a:solidFill>
              </a:rPr>
              <a:t>Is it hard to secure data and ensure standards compliance?</a:t>
            </a:r>
          </a:p>
          <a:p>
            <a:pPr>
              <a:spcBef>
                <a:spcPts val="0"/>
              </a:spcBef>
            </a:pPr>
            <a:r>
              <a:rPr lang="en-US">
                <a:solidFill>
                  <a:schemeClr val="accent1"/>
                </a:solidFill>
              </a:rPr>
              <a:t>Is it hard to monitor and tune all your workloads?</a:t>
            </a:r>
          </a:p>
          <a:p>
            <a:pPr>
              <a:lnSpc>
                <a:spcPct val="150000"/>
              </a:lnSpc>
              <a:spcBef>
                <a:spcPts val="0"/>
              </a:spcBef>
            </a:pPr>
            <a:endParaRPr lang="en-US">
              <a:solidFill>
                <a:schemeClr val="accent1"/>
              </a:solidFill>
            </a:endParaRP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nvGraphicFramePr>
        <p:xfrm>
          <a:off x="493343" y="1841395"/>
          <a:ext cx="10415662" cy="4345834"/>
        </p:xfrm>
        <a:graphic>
          <a:graphicData uri="http://schemas.openxmlformats.org/drawingml/2006/table">
            <a:tbl>
              <a:tblPr firstRow="1" bandRow="1">
                <a:tableStyleId>{5C22544A-7EE6-4342-B048-85BDC9FD1C3A}</a:tableStyleId>
              </a:tblPr>
              <a:tblGrid>
                <a:gridCol w="1186601">
                  <a:extLst>
                    <a:ext uri="{9D8B030D-6E8A-4147-A177-3AD203B41FA5}">
                      <a16:colId xmlns:a16="http://schemas.microsoft.com/office/drawing/2014/main" val="1232475935"/>
                    </a:ext>
                  </a:extLst>
                </a:gridCol>
                <a:gridCol w="9229061">
                  <a:extLst>
                    <a:ext uri="{9D8B030D-6E8A-4147-A177-3AD203B41FA5}">
                      <a16:colId xmlns:a16="http://schemas.microsoft.com/office/drawing/2014/main" val="3441464615"/>
                    </a:ext>
                  </a:extLst>
                </a:gridCol>
              </a:tblGrid>
              <a:tr h="551889">
                <a:tc gridSpan="2">
                  <a:txBody>
                    <a:bodyPr/>
                    <a:lstStyle/>
                    <a:p>
                      <a:r>
                        <a:rPr lang="en-US" sz="2400" baseline="0" dirty="0"/>
                        <a:t>It’s much easier with the Managed Instance</a:t>
                      </a:r>
                      <a:endParaRPr lang="en-US" sz="2400" dirty="0"/>
                    </a:p>
                  </a:txBody>
                  <a:tcPr marL="89642" marR="89642" marT="44821" marB="44821"/>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252461">
                <a:tc>
                  <a:txBody>
                    <a:bodyPr/>
                    <a:lstStyle/>
                    <a:p>
                      <a:endParaRPr lang="en-US" sz="2400"/>
                    </a:p>
                  </a:txBody>
                  <a:tcPr marL="89642" marR="89642" marT="44821" marB="44821"/>
                </a:tc>
                <a:tc>
                  <a:txBody>
                    <a:bodyPr/>
                    <a:lstStyle/>
                    <a:p>
                      <a:r>
                        <a:rPr lang="en-US" sz="2400" kern="1200">
                          <a:solidFill>
                            <a:schemeClr val="dk1"/>
                          </a:solidFill>
                          <a:latin typeface="+mn-lt"/>
                          <a:ea typeface="+mn-ea"/>
                          <a:cs typeface="+mn-cs"/>
                        </a:rPr>
                        <a:t>Compliance with all major industry standards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Threat detection with automatic alerting</a:t>
                      </a:r>
                    </a:p>
                  </a:txBody>
                  <a:tcPr marL="89642" marR="89642" marT="44821" marB="44821"/>
                </a:tc>
                <a:extLst>
                  <a:ext uri="{0D108BD9-81ED-4DB2-BD59-A6C34878D82A}">
                    <a16:rowId xmlns:a16="http://schemas.microsoft.com/office/drawing/2014/main" val="1308207974"/>
                  </a:ext>
                </a:extLst>
              </a:tr>
              <a:tr h="1149540">
                <a:tc>
                  <a:txBody>
                    <a:bodyPr/>
                    <a:lstStyle/>
                    <a:p>
                      <a:endParaRPr lang="en-US" sz="2400" kern="1200">
                        <a:solidFill>
                          <a:schemeClr val="dk1"/>
                        </a:solidFill>
                        <a:latin typeface="+mn-lt"/>
                        <a:ea typeface="+mn-ea"/>
                        <a:cs typeface="+mn-cs"/>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Intelligent query processing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solidFill>
                            <a:schemeClr val="dk1"/>
                          </a:solidFill>
                          <a:latin typeface="+mn-lt"/>
                          <a:ea typeface="+mn-ea"/>
                          <a:cs typeface="+mn-cs"/>
                        </a:rPr>
                        <a:t>Automatic performance tuning*</a:t>
                      </a:r>
                    </a:p>
                    <a:p>
                      <a:endParaRPr lang="en-US" sz="2400" kern="120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3206979086"/>
                  </a:ext>
                </a:extLst>
              </a:tr>
              <a:tr h="1229561">
                <a:tc>
                  <a:txBody>
                    <a:bodyPr/>
                    <a:lstStyle/>
                    <a:p>
                      <a:endParaRPr lang="en-US" sz="2400">
                        <a:solidFill>
                          <a:schemeClr val="dk1"/>
                        </a:solidFill>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Monitoring at scale with Intelligent Insights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Data discovery and classification*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mn-cs"/>
                        </a:rPr>
                        <a:t>Vulnerability assessment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latin typeface="+mn-lt"/>
                        <a:ea typeface="+mn-ea"/>
                        <a:cs typeface="+mn-cs"/>
                      </a:endParaRPr>
                    </a:p>
                  </a:txBody>
                  <a:tcPr marL="89642" marR="89642" marT="44821" marB="44821"/>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71515" y="2663016"/>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71515" y="3837428"/>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and_3" title="Icon of a hand giving a thumbs-up">
            <a:extLst>
              <a:ext uri="{FF2B5EF4-FFF2-40B4-BE49-F238E27FC236}">
                <a16:creationId xmlns:a16="http://schemas.microsoft.com/office/drawing/2014/main" id="{FF6B0C25-D04A-44EE-9E1C-8B6C2C18E482}"/>
              </a:ext>
            </a:extLst>
          </p:cNvPr>
          <p:cNvSpPr>
            <a:spLocks noChangeAspect="1"/>
          </p:cNvSpPr>
          <p:nvPr/>
        </p:nvSpPr>
        <p:spPr bwMode="auto">
          <a:xfrm>
            <a:off x="871515" y="5003340"/>
            <a:ext cx="417608" cy="36576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76200" cap="sq">
            <a:solidFill>
              <a:schemeClr val="accent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3045350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3822EB2-D8B5-44F2-AB52-5A11774CE4D0}"/>
              </a:ext>
            </a:extLst>
          </p:cNvPr>
          <p:cNvGrpSpPr/>
          <p:nvPr/>
        </p:nvGrpSpPr>
        <p:grpSpPr>
          <a:xfrm>
            <a:off x="5751272" y="1311337"/>
            <a:ext cx="5359751" cy="1055215"/>
            <a:chOff x="6288035" y="606454"/>
            <a:chExt cx="6417666" cy="1263495"/>
          </a:xfrm>
        </p:grpSpPr>
        <p:sp>
          <p:nvSpPr>
            <p:cNvPr id="19" name="TextBox 18">
              <a:extLst>
                <a:ext uri="{FF2B5EF4-FFF2-40B4-BE49-F238E27FC236}">
                  <a16:creationId xmlns:a16="http://schemas.microsoft.com/office/drawing/2014/main" id="{2D422C70-7582-451D-9F1F-D25531700EED}"/>
                </a:ext>
              </a:extLst>
            </p:cNvPr>
            <p:cNvSpPr txBox="1"/>
            <p:nvPr/>
          </p:nvSpPr>
          <p:spPr>
            <a:xfrm>
              <a:off x="7918835" y="915533"/>
              <a:ext cx="4201230"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Container Instances</a:t>
              </a:r>
            </a:p>
          </p:txBody>
        </p:sp>
        <p:grpSp>
          <p:nvGrpSpPr>
            <p:cNvPr id="15" name="Graphic 28">
              <a:extLst>
                <a:ext uri="{FF2B5EF4-FFF2-40B4-BE49-F238E27FC236}">
                  <a16:creationId xmlns:a16="http://schemas.microsoft.com/office/drawing/2014/main" id="{25D94AF5-35DA-4181-985A-C80FFCB766CF}"/>
                </a:ext>
              </a:extLst>
            </p:cNvPr>
            <p:cNvGrpSpPr/>
            <p:nvPr/>
          </p:nvGrpSpPr>
          <p:grpSpPr>
            <a:xfrm>
              <a:off x="6591626" y="912573"/>
              <a:ext cx="751275" cy="651257"/>
              <a:chOff x="2357134" y="2351542"/>
              <a:chExt cx="695768" cy="603140"/>
            </a:xfrm>
          </p:grpSpPr>
          <p:sp>
            <p:nvSpPr>
              <p:cNvPr id="17" name="Freeform: Shape 16">
                <a:extLst>
                  <a:ext uri="{FF2B5EF4-FFF2-40B4-BE49-F238E27FC236}">
                    <a16:creationId xmlns:a16="http://schemas.microsoft.com/office/drawing/2014/main" id="{356ECD2F-DFD0-4C51-AC77-808296C08DAD}"/>
                  </a:ext>
                </a:extLst>
              </p:cNvPr>
              <p:cNvSpPr/>
              <p:nvPr/>
            </p:nvSpPr>
            <p:spPr>
              <a:xfrm>
                <a:off x="2604019" y="2490431"/>
                <a:ext cx="448883" cy="260088"/>
              </a:xfrm>
              <a:custGeom>
                <a:avLst/>
                <a:gdLst>
                  <a:gd name="connsiteX0" fmla="*/ 109039 w 448882"/>
                  <a:gd name="connsiteY0" fmla="*/ 990 h 260087"/>
                  <a:gd name="connsiteX1" fmla="*/ 990 w 448882"/>
                  <a:gd name="connsiteY1" fmla="*/ 62778 h 260087"/>
                  <a:gd name="connsiteX2" fmla="*/ 990 w 448882"/>
                  <a:gd name="connsiteY2" fmla="*/ 232468 h 260087"/>
                  <a:gd name="connsiteX3" fmla="*/ 109013 w 448882"/>
                  <a:gd name="connsiteY3" fmla="*/ 186181 h 260087"/>
                  <a:gd name="connsiteX4" fmla="*/ 448553 w 448882"/>
                  <a:gd name="connsiteY4" fmla="*/ 260246 h 260087"/>
                  <a:gd name="connsiteX5" fmla="*/ 448553 w 448882"/>
                  <a:gd name="connsiteY5" fmla="*/ 124446 h 260087"/>
                  <a:gd name="connsiteX6" fmla="*/ 93618 w 448882"/>
                  <a:gd name="connsiteY6" fmla="*/ 59635 h 260087"/>
                  <a:gd name="connsiteX7" fmla="*/ 93618 w 448882"/>
                  <a:gd name="connsiteY7" fmla="*/ 161479 h 260087"/>
                  <a:gd name="connsiteX8" fmla="*/ 70461 w 448882"/>
                  <a:gd name="connsiteY8" fmla="*/ 172358 h 260087"/>
                  <a:gd name="connsiteX9" fmla="*/ 70461 w 448882"/>
                  <a:gd name="connsiteY9" fmla="*/ 72019 h 260087"/>
                  <a:gd name="connsiteX10" fmla="*/ 39594 w 448882"/>
                  <a:gd name="connsiteY10" fmla="*/ 88998 h 260087"/>
                  <a:gd name="connsiteX11" fmla="*/ 39594 w 448882"/>
                  <a:gd name="connsiteY11" fmla="*/ 186220 h 260087"/>
                  <a:gd name="connsiteX12" fmla="*/ 16450 w 448882"/>
                  <a:gd name="connsiteY12" fmla="*/ 195462 h 260087"/>
                  <a:gd name="connsiteX13" fmla="*/ 16450 w 448882"/>
                  <a:gd name="connsiteY13" fmla="*/ 85882 h 260087"/>
                  <a:gd name="connsiteX14" fmla="*/ 70461 w 448882"/>
                  <a:gd name="connsiteY14" fmla="*/ 56559 h 260087"/>
                  <a:gd name="connsiteX15" fmla="*/ 70461 w 448882"/>
                  <a:gd name="connsiteY15" fmla="*/ 56559 h 260087"/>
                  <a:gd name="connsiteX16" fmla="*/ 93618 w 448882"/>
                  <a:gd name="connsiteY16" fmla="*/ 44215 h 260087"/>
                  <a:gd name="connsiteX17" fmla="*/ 417685 w 448882"/>
                  <a:gd name="connsiteY17" fmla="*/ 155313 h 260087"/>
                  <a:gd name="connsiteX18" fmla="*/ 417685 w 448882"/>
                  <a:gd name="connsiteY18" fmla="*/ 232468 h 260087"/>
                  <a:gd name="connsiteX19" fmla="*/ 394542 w 448882"/>
                  <a:gd name="connsiteY19" fmla="*/ 226303 h 260087"/>
                  <a:gd name="connsiteX20" fmla="*/ 394542 w 448882"/>
                  <a:gd name="connsiteY20" fmla="*/ 146059 h 260087"/>
                  <a:gd name="connsiteX21" fmla="*/ 355964 w 448882"/>
                  <a:gd name="connsiteY21" fmla="*/ 133701 h 260087"/>
                  <a:gd name="connsiteX22" fmla="*/ 355964 w 448882"/>
                  <a:gd name="connsiteY22" fmla="*/ 217035 h 260087"/>
                  <a:gd name="connsiteX23" fmla="*/ 332807 w 448882"/>
                  <a:gd name="connsiteY23" fmla="*/ 210869 h 260087"/>
                  <a:gd name="connsiteX24" fmla="*/ 332807 w 448882"/>
                  <a:gd name="connsiteY24" fmla="*/ 124446 h 260087"/>
                  <a:gd name="connsiteX25" fmla="*/ 294229 w 448882"/>
                  <a:gd name="connsiteY25" fmla="*/ 112102 h 260087"/>
                  <a:gd name="connsiteX26" fmla="*/ 294229 w 448882"/>
                  <a:gd name="connsiteY26" fmla="*/ 201614 h 260087"/>
                  <a:gd name="connsiteX27" fmla="*/ 271086 w 448882"/>
                  <a:gd name="connsiteY27" fmla="*/ 195436 h 260087"/>
                  <a:gd name="connsiteX28" fmla="*/ 271086 w 448882"/>
                  <a:gd name="connsiteY28" fmla="*/ 102847 h 260087"/>
                  <a:gd name="connsiteX29" fmla="*/ 232508 w 448882"/>
                  <a:gd name="connsiteY29" fmla="*/ 90503 h 260087"/>
                  <a:gd name="connsiteX30" fmla="*/ 232508 w 448882"/>
                  <a:gd name="connsiteY30" fmla="*/ 186181 h 260087"/>
                  <a:gd name="connsiteX31" fmla="*/ 209351 w 448882"/>
                  <a:gd name="connsiteY31" fmla="*/ 180002 h 260087"/>
                  <a:gd name="connsiteX32" fmla="*/ 209351 w 448882"/>
                  <a:gd name="connsiteY32" fmla="*/ 81261 h 260087"/>
                  <a:gd name="connsiteX33" fmla="*/ 166139 w 448882"/>
                  <a:gd name="connsiteY33" fmla="*/ 67372 h 260087"/>
                  <a:gd name="connsiteX34" fmla="*/ 166139 w 448882"/>
                  <a:gd name="connsiteY34" fmla="*/ 169229 h 260087"/>
                  <a:gd name="connsiteX35" fmla="*/ 139906 w 448882"/>
                  <a:gd name="connsiteY35" fmla="*/ 163050 h 260087"/>
                  <a:gd name="connsiteX36" fmla="*/ 139906 w 448882"/>
                  <a:gd name="connsiteY36" fmla="*/ 42657 h 260087"/>
                  <a:gd name="connsiteX37" fmla="*/ 201667 w 448882"/>
                  <a:gd name="connsiteY37" fmla="*/ 64256 h 260087"/>
                  <a:gd name="connsiteX38" fmla="*/ 232534 w 448882"/>
                  <a:gd name="connsiteY38" fmla="*/ 75069 h 260087"/>
                  <a:gd name="connsiteX39" fmla="*/ 263389 w 448882"/>
                  <a:gd name="connsiteY39" fmla="*/ 85869 h 260087"/>
                  <a:gd name="connsiteX40" fmla="*/ 278796 w 448882"/>
                  <a:gd name="connsiteY40" fmla="*/ 90503 h 260087"/>
                  <a:gd name="connsiteX41" fmla="*/ 338972 w 448882"/>
                  <a:gd name="connsiteY41" fmla="*/ 112102 h 260087"/>
                  <a:gd name="connsiteX42" fmla="*/ 355964 w 448882"/>
                  <a:gd name="connsiteY42" fmla="*/ 118228 h 260087"/>
                  <a:gd name="connsiteX43" fmla="*/ 386818 w 448882"/>
                  <a:gd name="connsiteY43" fmla="*/ 129027 h 260087"/>
                  <a:gd name="connsiteX44" fmla="*/ 417685 w 448882"/>
                  <a:gd name="connsiteY44" fmla="*/ 139827 h 2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48882" h="260087">
                    <a:moveTo>
                      <a:pt x="109039" y="990"/>
                    </a:moveTo>
                    <a:lnTo>
                      <a:pt x="990" y="62778"/>
                    </a:lnTo>
                    <a:lnTo>
                      <a:pt x="990" y="232468"/>
                    </a:lnTo>
                    <a:lnTo>
                      <a:pt x="109013" y="186181"/>
                    </a:lnTo>
                    <a:lnTo>
                      <a:pt x="448553" y="260246"/>
                    </a:lnTo>
                    <a:lnTo>
                      <a:pt x="448553" y="124446"/>
                    </a:lnTo>
                    <a:close/>
                    <a:moveTo>
                      <a:pt x="93618" y="59635"/>
                    </a:moveTo>
                    <a:lnTo>
                      <a:pt x="93618" y="161479"/>
                    </a:lnTo>
                    <a:lnTo>
                      <a:pt x="70461" y="172358"/>
                    </a:lnTo>
                    <a:lnTo>
                      <a:pt x="70461" y="72019"/>
                    </a:lnTo>
                    <a:lnTo>
                      <a:pt x="39594" y="88998"/>
                    </a:lnTo>
                    <a:lnTo>
                      <a:pt x="39594" y="186220"/>
                    </a:lnTo>
                    <a:lnTo>
                      <a:pt x="16450" y="195462"/>
                    </a:lnTo>
                    <a:lnTo>
                      <a:pt x="16450" y="85882"/>
                    </a:lnTo>
                    <a:lnTo>
                      <a:pt x="70461" y="56559"/>
                    </a:lnTo>
                    <a:lnTo>
                      <a:pt x="70461" y="56559"/>
                    </a:lnTo>
                    <a:lnTo>
                      <a:pt x="93618" y="44215"/>
                    </a:lnTo>
                    <a:close/>
                    <a:moveTo>
                      <a:pt x="417685" y="155313"/>
                    </a:moveTo>
                    <a:lnTo>
                      <a:pt x="417685" y="232468"/>
                    </a:lnTo>
                    <a:lnTo>
                      <a:pt x="394542" y="226303"/>
                    </a:lnTo>
                    <a:lnTo>
                      <a:pt x="394542" y="146059"/>
                    </a:lnTo>
                    <a:lnTo>
                      <a:pt x="355964" y="133701"/>
                    </a:lnTo>
                    <a:lnTo>
                      <a:pt x="355964" y="217035"/>
                    </a:lnTo>
                    <a:lnTo>
                      <a:pt x="332807" y="210869"/>
                    </a:lnTo>
                    <a:lnTo>
                      <a:pt x="332807" y="124446"/>
                    </a:lnTo>
                    <a:lnTo>
                      <a:pt x="294229" y="112102"/>
                    </a:lnTo>
                    <a:lnTo>
                      <a:pt x="294229" y="201614"/>
                    </a:lnTo>
                    <a:lnTo>
                      <a:pt x="271086" y="195436"/>
                    </a:lnTo>
                    <a:lnTo>
                      <a:pt x="271086" y="102847"/>
                    </a:lnTo>
                    <a:lnTo>
                      <a:pt x="232508" y="90503"/>
                    </a:lnTo>
                    <a:lnTo>
                      <a:pt x="232508" y="186181"/>
                    </a:lnTo>
                    <a:lnTo>
                      <a:pt x="209351" y="180002"/>
                    </a:lnTo>
                    <a:lnTo>
                      <a:pt x="209351" y="81261"/>
                    </a:lnTo>
                    <a:lnTo>
                      <a:pt x="166139" y="67372"/>
                    </a:lnTo>
                    <a:lnTo>
                      <a:pt x="166139" y="169229"/>
                    </a:lnTo>
                    <a:lnTo>
                      <a:pt x="139906" y="163050"/>
                    </a:lnTo>
                    <a:lnTo>
                      <a:pt x="139906" y="42657"/>
                    </a:lnTo>
                    <a:lnTo>
                      <a:pt x="201667" y="64256"/>
                    </a:lnTo>
                    <a:lnTo>
                      <a:pt x="232534" y="75069"/>
                    </a:lnTo>
                    <a:lnTo>
                      <a:pt x="263389" y="85869"/>
                    </a:lnTo>
                    <a:lnTo>
                      <a:pt x="278796" y="90503"/>
                    </a:lnTo>
                    <a:lnTo>
                      <a:pt x="338972" y="112102"/>
                    </a:lnTo>
                    <a:lnTo>
                      <a:pt x="355964" y="118228"/>
                    </a:lnTo>
                    <a:lnTo>
                      <a:pt x="386818" y="129027"/>
                    </a:lnTo>
                    <a:lnTo>
                      <a:pt x="417685" y="13982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FE1D35B-533C-4882-A6D8-6DD5C7FE6E98}"/>
                  </a:ext>
                </a:extLst>
              </p:cNvPr>
              <p:cNvSpPr/>
              <p:nvPr/>
            </p:nvSpPr>
            <p:spPr>
              <a:xfrm>
                <a:off x="2357134" y="2351542"/>
                <a:ext cx="616554" cy="479248"/>
              </a:xfrm>
              <a:custGeom>
                <a:avLst/>
                <a:gdLst>
                  <a:gd name="connsiteX0" fmla="*/ 217035 w 616553"/>
                  <a:gd name="connsiteY0" fmla="*/ 183091 h 479248"/>
                  <a:gd name="connsiteX1" fmla="*/ 352848 w 616553"/>
                  <a:gd name="connsiteY1" fmla="*/ 105923 h 479248"/>
                  <a:gd name="connsiteX2" fmla="*/ 616739 w 616553"/>
                  <a:gd name="connsiteY2" fmla="*/ 201667 h 479248"/>
                  <a:gd name="connsiteX3" fmla="*/ 463960 w 616553"/>
                  <a:gd name="connsiteY3" fmla="*/ 62778 h 479248"/>
                  <a:gd name="connsiteX4" fmla="*/ 409949 w 616553"/>
                  <a:gd name="connsiteY4" fmla="*/ 72019 h 479248"/>
                  <a:gd name="connsiteX5" fmla="*/ 263336 w 616553"/>
                  <a:gd name="connsiteY5" fmla="*/ 990 h 479248"/>
                  <a:gd name="connsiteX6" fmla="*/ 78145 w 616553"/>
                  <a:gd name="connsiteY6" fmla="*/ 186181 h 479248"/>
                  <a:gd name="connsiteX7" fmla="*/ 78145 w 616553"/>
                  <a:gd name="connsiteY7" fmla="*/ 190802 h 479248"/>
                  <a:gd name="connsiteX8" fmla="*/ 990 w 616553"/>
                  <a:gd name="connsiteY8" fmla="*/ 325070 h 479248"/>
                  <a:gd name="connsiteX9" fmla="*/ 155313 w 616553"/>
                  <a:gd name="connsiteY9" fmla="*/ 479394 h 479248"/>
                  <a:gd name="connsiteX10" fmla="*/ 217035 w 616553"/>
                  <a:gd name="connsiteY10" fmla="*/ 479394 h 47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53" h="479248">
                    <a:moveTo>
                      <a:pt x="217035" y="183091"/>
                    </a:moveTo>
                    <a:lnTo>
                      <a:pt x="352848" y="105923"/>
                    </a:lnTo>
                    <a:lnTo>
                      <a:pt x="616739" y="201667"/>
                    </a:lnTo>
                    <a:cubicBezTo>
                      <a:pt x="609015" y="124499"/>
                      <a:pt x="544204" y="62778"/>
                      <a:pt x="463960" y="62778"/>
                    </a:cubicBezTo>
                    <a:cubicBezTo>
                      <a:pt x="445557" y="62704"/>
                      <a:pt x="427281" y="65831"/>
                      <a:pt x="409949" y="72019"/>
                    </a:cubicBezTo>
                    <a:cubicBezTo>
                      <a:pt x="374473" y="27216"/>
                      <a:pt x="320484" y="1060"/>
                      <a:pt x="263336" y="990"/>
                    </a:cubicBezTo>
                    <a:cubicBezTo>
                      <a:pt x="161479" y="990"/>
                      <a:pt x="78145" y="84324"/>
                      <a:pt x="78145" y="186181"/>
                    </a:cubicBezTo>
                    <a:lnTo>
                      <a:pt x="78145" y="190802"/>
                    </a:lnTo>
                    <a:cubicBezTo>
                      <a:pt x="30313" y="218580"/>
                      <a:pt x="990" y="267970"/>
                      <a:pt x="990" y="325070"/>
                    </a:cubicBezTo>
                    <a:cubicBezTo>
                      <a:pt x="990" y="409949"/>
                      <a:pt x="70435" y="479394"/>
                      <a:pt x="155313" y="479394"/>
                    </a:cubicBezTo>
                    <a:lnTo>
                      <a:pt x="217035" y="479394"/>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4DC8702A-D89B-4ED6-9D68-C16762DAE369}"/>
                  </a:ext>
                </a:extLst>
              </p:cNvPr>
              <p:cNvSpPr/>
              <p:nvPr/>
            </p:nvSpPr>
            <p:spPr>
              <a:xfrm>
                <a:off x="2604019" y="2706476"/>
                <a:ext cx="448883" cy="248206"/>
              </a:xfrm>
              <a:custGeom>
                <a:avLst/>
                <a:gdLst>
                  <a:gd name="connsiteX0" fmla="*/ 109039 w 448882"/>
                  <a:gd name="connsiteY0" fmla="*/ 990 h 248205"/>
                  <a:gd name="connsiteX1" fmla="*/ 990 w 448882"/>
                  <a:gd name="connsiteY1" fmla="*/ 44202 h 248205"/>
                  <a:gd name="connsiteX2" fmla="*/ 990 w 448882"/>
                  <a:gd name="connsiteY2" fmla="*/ 186181 h 248205"/>
                  <a:gd name="connsiteX3" fmla="*/ 109013 w 448882"/>
                  <a:gd name="connsiteY3" fmla="*/ 247915 h 248205"/>
                  <a:gd name="connsiteX4" fmla="*/ 448553 w 448882"/>
                  <a:gd name="connsiteY4" fmla="*/ 170747 h 248205"/>
                  <a:gd name="connsiteX5" fmla="*/ 448553 w 448882"/>
                  <a:gd name="connsiteY5" fmla="*/ 65814 h 248205"/>
                  <a:gd name="connsiteX6" fmla="*/ 93618 w 448882"/>
                  <a:gd name="connsiteY6" fmla="*/ 59635 h 248205"/>
                  <a:gd name="connsiteX7" fmla="*/ 93618 w 448882"/>
                  <a:gd name="connsiteY7" fmla="*/ 209325 h 248205"/>
                  <a:gd name="connsiteX8" fmla="*/ 70461 w 448882"/>
                  <a:gd name="connsiteY8" fmla="*/ 196980 h 248205"/>
                  <a:gd name="connsiteX9" fmla="*/ 70461 w 448882"/>
                  <a:gd name="connsiteY9" fmla="*/ 67359 h 248205"/>
                  <a:gd name="connsiteX10" fmla="*/ 39594 w 448882"/>
                  <a:gd name="connsiteY10" fmla="*/ 78158 h 248205"/>
                  <a:gd name="connsiteX11" fmla="*/ 39594 w 448882"/>
                  <a:gd name="connsiteY11" fmla="*/ 183091 h 248205"/>
                  <a:gd name="connsiteX12" fmla="*/ 16450 w 448882"/>
                  <a:gd name="connsiteY12" fmla="*/ 170747 h 248205"/>
                  <a:gd name="connsiteX13" fmla="*/ 16450 w 448882"/>
                  <a:gd name="connsiteY13" fmla="*/ 70409 h 248205"/>
                  <a:gd name="connsiteX14" fmla="*/ 70461 w 448882"/>
                  <a:gd name="connsiteY14" fmla="*/ 51925 h 248205"/>
                  <a:gd name="connsiteX15" fmla="*/ 93618 w 448882"/>
                  <a:gd name="connsiteY15" fmla="*/ 44202 h 248205"/>
                  <a:gd name="connsiteX16" fmla="*/ 417685 w 448882"/>
                  <a:gd name="connsiteY16" fmla="*/ 153769 h 248205"/>
                  <a:gd name="connsiteX17" fmla="*/ 394542 w 448882"/>
                  <a:gd name="connsiteY17" fmla="*/ 156858 h 248205"/>
                  <a:gd name="connsiteX18" fmla="*/ 394542 w 448882"/>
                  <a:gd name="connsiteY18" fmla="*/ 90503 h 248205"/>
                  <a:gd name="connsiteX19" fmla="*/ 355964 w 448882"/>
                  <a:gd name="connsiteY19" fmla="*/ 85869 h 248205"/>
                  <a:gd name="connsiteX20" fmla="*/ 355964 w 448882"/>
                  <a:gd name="connsiteY20" fmla="*/ 167658 h 248205"/>
                  <a:gd name="connsiteX21" fmla="*/ 332807 w 448882"/>
                  <a:gd name="connsiteY21" fmla="*/ 170747 h 248205"/>
                  <a:gd name="connsiteX22" fmla="*/ 332807 w 448882"/>
                  <a:gd name="connsiteY22" fmla="*/ 82792 h 248205"/>
                  <a:gd name="connsiteX23" fmla="*/ 294229 w 448882"/>
                  <a:gd name="connsiteY23" fmla="*/ 78158 h 248205"/>
                  <a:gd name="connsiteX24" fmla="*/ 294229 w 448882"/>
                  <a:gd name="connsiteY24" fmla="*/ 180015 h 248205"/>
                  <a:gd name="connsiteX25" fmla="*/ 271086 w 448882"/>
                  <a:gd name="connsiteY25" fmla="*/ 183091 h 248205"/>
                  <a:gd name="connsiteX26" fmla="*/ 271086 w 448882"/>
                  <a:gd name="connsiteY26" fmla="*/ 75135 h 248205"/>
                  <a:gd name="connsiteX27" fmla="*/ 232508 w 448882"/>
                  <a:gd name="connsiteY27" fmla="*/ 68970 h 248205"/>
                  <a:gd name="connsiteX28" fmla="*/ 232508 w 448882"/>
                  <a:gd name="connsiteY28" fmla="*/ 190881 h 248205"/>
                  <a:gd name="connsiteX29" fmla="*/ 209351 w 448882"/>
                  <a:gd name="connsiteY29" fmla="*/ 193957 h 248205"/>
                  <a:gd name="connsiteX30" fmla="*/ 209351 w 448882"/>
                  <a:gd name="connsiteY30" fmla="*/ 64269 h 248205"/>
                  <a:gd name="connsiteX31" fmla="*/ 166139 w 448882"/>
                  <a:gd name="connsiteY31" fmla="*/ 59635 h 248205"/>
                  <a:gd name="connsiteX32" fmla="*/ 166139 w 448882"/>
                  <a:gd name="connsiteY32" fmla="*/ 204704 h 248205"/>
                  <a:gd name="connsiteX33" fmla="*/ 139906 w 448882"/>
                  <a:gd name="connsiteY33" fmla="*/ 210869 h 248205"/>
                  <a:gd name="connsiteX34" fmla="*/ 139906 w 448882"/>
                  <a:gd name="connsiteY34" fmla="*/ 39581 h 248205"/>
                  <a:gd name="connsiteX35" fmla="*/ 417685 w 448882"/>
                  <a:gd name="connsiteY35" fmla="*/ 81248 h 248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48882" h="248205">
                    <a:moveTo>
                      <a:pt x="109039" y="990"/>
                    </a:moveTo>
                    <a:lnTo>
                      <a:pt x="990" y="44202"/>
                    </a:lnTo>
                    <a:lnTo>
                      <a:pt x="990" y="186181"/>
                    </a:lnTo>
                    <a:lnTo>
                      <a:pt x="109013" y="247915"/>
                    </a:lnTo>
                    <a:lnTo>
                      <a:pt x="448553" y="170747"/>
                    </a:lnTo>
                    <a:lnTo>
                      <a:pt x="448553" y="65814"/>
                    </a:lnTo>
                    <a:close/>
                    <a:moveTo>
                      <a:pt x="93618" y="59635"/>
                    </a:moveTo>
                    <a:lnTo>
                      <a:pt x="93618" y="209325"/>
                    </a:lnTo>
                    <a:lnTo>
                      <a:pt x="70461" y="196980"/>
                    </a:lnTo>
                    <a:lnTo>
                      <a:pt x="70461" y="67359"/>
                    </a:lnTo>
                    <a:lnTo>
                      <a:pt x="39594" y="78158"/>
                    </a:lnTo>
                    <a:lnTo>
                      <a:pt x="39594" y="183091"/>
                    </a:lnTo>
                    <a:lnTo>
                      <a:pt x="16450" y="170747"/>
                    </a:lnTo>
                    <a:lnTo>
                      <a:pt x="16450" y="70409"/>
                    </a:lnTo>
                    <a:lnTo>
                      <a:pt x="70461" y="51925"/>
                    </a:lnTo>
                    <a:lnTo>
                      <a:pt x="93618" y="44202"/>
                    </a:lnTo>
                    <a:close/>
                    <a:moveTo>
                      <a:pt x="417685" y="153769"/>
                    </a:moveTo>
                    <a:lnTo>
                      <a:pt x="394542" y="156858"/>
                    </a:lnTo>
                    <a:lnTo>
                      <a:pt x="394542" y="90503"/>
                    </a:lnTo>
                    <a:lnTo>
                      <a:pt x="355964" y="85869"/>
                    </a:lnTo>
                    <a:lnTo>
                      <a:pt x="355964" y="167658"/>
                    </a:lnTo>
                    <a:lnTo>
                      <a:pt x="332807" y="170747"/>
                    </a:lnTo>
                    <a:lnTo>
                      <a:pt x="332807" y="82792"/>
                    </a:lnTo>
                    <a:lnTo>
                      <a:pt x="294229" y="78158"/>
                    </a:lnTo>
                    <a:lnTo>
                      <a:pt x="294229" y="180015"/>
                    </a:lnTo>
                    <a:lnTo>
                      <a:pt x="271086" y="183091"/>
                    </a:lnTo>
                    <a:lnTo>
                      <a:pt x="271086" y="75135"/>
                    </a:lnTo>
                    <a:lnTo>
                      <a:pt x="232508" y="68970"/>
                    </a:lnTo>
                    <a:lnTo>
                      <a:pt x="232508" y="190881"/>
                    </a:lnTo>
                    <a:lnTo>
                      <a:pt x="209351" y="193957"/>
                    </a:lnTo>
                    <a:lnTo>
                      <a:pt x="209351" y="64269"/>
                    </a:lnTo>
                    <a:lnTo>
                      <a:pt x="166139" y="59635"/>
                    </a:lnTo>
                    <a:lnTo>
                      <a:pt x="166139" y="204704"/>
                    </a:lnTo>
                    <a:lnTo>
                      <a:pt x="139906" y="210869"/>
                    </a:lnTo>
                    <a:lnTo>
                      <a:pt x="139906" y="39581"/>
                    </a:lnTo>
                    <a:lnTo>
                      <a:pt x="417685" y="81248"/>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24CD7B6C-C9D8-4133-BB60-7E95733F6ED2}"/>
                </a:ext>
              </a:extLst>
            </p:cNvPr>
            <p:cNvSpPr/>
            <p:nvPr/>
          </p:nvSpPr>
          <p:spPr bwMode="auto">
            <a:xfrm>
              <a:off x="6288035" y="606454"/>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CDCCD506-E58D-44BF-9C20-D115CD48DECE}"/>
              </a:ext>
            </a:extLst>
          </p:cNvPr>
          <p:cNvGrpSpPr/>
          <p:nvPr/>
        </p:nvGrpSpPr>
        <p:grpSpPr>
          <a:xfrm>
            <a:off x="5751272" y="2581412"/>
            <a:ext cx="5359751" cy="1055215"/>
            <a:chOff x="6288035" y="2078312"/>
            <a:chExt cx="6417666" cy="1263495"/>
          </a:xfrm>
        </p:grpSpPr>
        <p:sp>
          <p:nvSpPr>
            <p:cNvPr id="20" name="TextBox 19">
              <a:extLst>
                <a:ext uri="{FF2B5EF4-FFF2-40B4-BE49-F238E27FC236}">
                  <a16:creationId xmlns:a16="http://schemas.microsoft.com/office/drawing/2014/main" id="{83C646DB-4E44-4D98-9ECC-56517C6594C0}"/>
                </a:ext>
              </a:extLst>
            </p:cNvPr>
            <p:cNvSpPr txBox="1"/>
            <p:nvPr/>
          </p:nvSpPr>
          <p:spPr>
            <a:xfrm>
              <a:off x="7918835" y="2387391"/>
              <a:ext cx="4786866"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Kubernetes Service (AKS)</a:t>
              </a:r>
            </a:p>
          </p:txBody>
        </p:sp>
        <p:sp>
          <p:nvSpPr>
            <p:cNvPr id="14" name="Graphic 27">
              <a:extLst>
                <a:ext uri="{FF2B5EF4-FFF2-40B4-BE49-F238E27FC236}">
                  <a16:creationId xmlns:a16="http://schemas.microsoft.com/office/drawing/2014/main" id="{44C1B828-1D4A-416F-9A44-741B19D60270}"/>
                </a:ext>
              </a:extLst>
            </p:cNvPr>
            <p:cNvSpPr/>
            <p:nvPr/>
          </p:nvSpPr>
          <p:spPr>
            <a:xfrm>
              <a:off x="6581318" y="2424921"/>
              <a:ext cx="771891" cy="570276"/>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29AA79E2-B4BB-46E7-B024-CA0A88C41F94}"/>
                </a:ext>
              </a:extLst>
            </p:cNvPr>
            <p:cNvSpPr/>
            <p:nvPr/>
          </p:nvSpPr>
          <p:spPr bwMode="auto">
            <a:xfrm>
              <a:off x="6288035" y="2078312"/>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93324425-C289-460B-AFA5-37C066830869}"/>
              </a:ext>
            </a:extLst>
          </p:cNvPr>
          <p:cNvGrpSpPr/>
          <p:nvPr/>
        </p:nvGrpSpPr>
        <p:grpSpPr>
          <a:xfrm>
            <a:off x="5751272" y="3851487"/>
            <a:ext cx="5359751" cy="1055215"/>
            <a:chOff x="6288035" y="3533686"/>
            <a:chExt cx="6417666" cy="1263495"/>
          </a:xfrm>
        </p:grpSpPr>
        <p:sp>
          <p:nvSpPr>
            <p:cNvPr id="35" name="TextBox 34">
              <a:extLst>
                <a:ext uri="{FF2B5EF4-FFF2-40B4-BE49-F238E27FC236}">
                  <a16:creationId xmlns:a16="http://schemas.microsoft.com/office/drawing/2014/main" id="{510FFEEF-65F2-425A-9D71-4CA38AD266C6}"/>
                </a:ext>
              </a:extLst>
            </p:cNvPr>
            <p:cNvSpPr txBox="1"/>
            <p:nvPr/>
          </p:nvSpPr>
          <p:spPr>
            <a:xfrm>
              <a:off x="7918835" y="3842765"/>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Service Fabric</a:t>
              </a:r>
              <a:endParaRPr kumimoji="0" lang="en-US" sz="16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p:txBody>
        </p:sp>
        <p:grpSp>
          <p:nvGrpSpPr>
            <p:cNvPr id="13" name="Group 12">
              <a:extLst>
                <a:ext uri="{FF2B5EF4-FFF2-40B4-BE49-F238E27FC236}">
                  <a16:creationId xmlns:a16="http://schemas.microsoft.com/office/drawing/2014/main" id="{18282209-2A1F-4D58-AD3D-612F55415FC3}"/>
                </a:ext>
              </a:extLst>
            </p:cNvPr>
            <p:cNvGrpSpPr/>
            <p:nvPr/>
          </p:nvGrpSpPr>
          <p:grpSpPr>
            <a:xfrm>
              <a:off x="6612991" y="3818462"/>
              <a:ext cx="708545" cy="693943"/>
              <a:chOff x="6887815" y="2349871"/>
              <a:chExt cx="622973" cy="610136"/>
            </a:xfrm>
          </p:grpSpPr>
          <p:sp>
            <p:nvSpPr>
              <p:cNvPr id="11" name="Graphic 25">
                <a:extLst>
                  <a:ext uri="{FF2B5EF4-FFF2-40B4-BE49-F238E27FC236}">
                    <a16:creationId xmlns:a16="http://schemas.microsoft.com/office/drawing/2014/main" id="{F24D1ACF-1DE9-468B-989D-B0D513FFD410}"/>
                  </a:ext>
                </a:extLst>
              </p:cNvPr>
              <p:cNvSpPr/>
              <p:nvPr/>
            </p:nvSpPr>
            <p:spPr>
              <a:xfrm>
                <a:off x="6894538" y="2349871"/>
                <a:ext cx="606830" cy="606830"/>
              </a:xfrm>
              <a:custGeom>
                <a:avLst/>
                <a:gdLst>
                  <a:gd name="connsiteX0" fmla="*/ 606504 w 606830"/>
                  <a:gd name="connsiteY0" fmla="*/ 256435 h 606830"/>
                  <a:gd name="connsiteX1" fmla="*/ 512037 w 606830"/>
                  <a:gd name="connsiteY1" fmla="*/ 161753 h 606830"/>
                  <a:gd name="connsiteX2" fmla="*/ 459625 w 606830"/>
                  <a:gd name="connsiteY2" fmla="*/ 177534 h 606830"/>
                  <a:gd name="connsiteX3" fmla="*/ 394074 w 606830"/>
                  <a:gd name="connsiteY3" fmla="*/ 123310 h 606830"/>
                  <a:gd name="connsiteX4" fmla="*/ 398329 w 606830"/>
                  <a:gd name="connsiteY4" fmla="*/ 95592 h 606830"/>
                  <a:gd name="connsiteX5" fmla="*/ 303715 w 606830"/>
                  <a:gd name="connsiteY5" fmla="*/ 979 h 606830"/>
                  <a:gd name="connsiteX6" fmla="*/ 209102 w 606830"/>
                  <a:gd name="connsiteY6" fmla="*/ 95592 h 606830"/>
                  <a:gd name="connsiteX7" fmla="*/ 213148 w 606830"/>
                  <a:gd name="connsiteY7" fmla="*/ 123115 h 606830"/>
                  <a:gd name="connsiteX8" fmla="*/ 142742 w 606830"/>
                  <a:gd name="connsiteY8" fmla="*/ 181579 h 606830"/>
                  <a:gd name="connsiteX9" fmla="*/ 95605 w 606830"/>
                  <a:gd name="connsiteY9" fmla="*/ 171257 h 606830"/>
                  <a:gd name="connsiteX10" fmla="*/ 979 w 606830"/>
                  <a:gd name="connsiteY10" fmla="*/ 256435 h 606830"/>
                  <a:gd name="connsiteX11" fmla="*/ 78875 w 606830"/>
                  <a:gd name="connsiteY11" fmla="*/ 349351 h 606830"/>
                  <a:gd name="connsiteX12" fmla="*/ 104362 w 606830"/>
                  <a:gd name="connsiteY12" fmla="*/ 440598 h 606830"/>
                  <a:gd name="connsiteX13" fmla="*/ 95062 w 606830"/>
                  <a:gd name="connsiteY13" fmla="*/ 574004 h 606830"/>
                  <a:gd name="connsiteX14" fmla="*/ 228468 w 606830"/>
                  <a:gd name="connsiteY14" fmla="*/ 583303 h 606830"/>
                  <a:gd name="connsiteX15" fmla="*/ 255091 w 606830"/>
                  <a:gd name="connsiteY15" fmla="*/ 544790 h 606830"/>
                  <a:gd name="connsiteX16" fmla="*/ 352392 w 606830"/>
                  <a:gd name="connsiteY16" fmla="*/ 544790 h 606830"/>
                  <a:gd name="connsiteX17" fmla="*/ 473937 w 606830"/>
                  <a:gd name="connsiteY17" fmla="*/ 600385 h 606830"/>
                  <a:gd name="connsiteX18" fmla="*/ 529532 w 606830"/>
                  <a:gd name="connsiteY18" fmla="*/ 478840 h 606830"/>
                  <a:gd name="connsiteX19" fmla="*/ 500694 w 606830"/>
                  <a:gd name="connsiteY19" fmla="*/ 438575 h 606830"/>
                  <a:gd name="connsiteX20" fmla="*/ 526794 w 606830"/>
                  <a:gd name="connsiteY20" fmla="*/ 349756 h 606830"/>
                  <a:gd name="connsiteX21" fmla="*/ 606504 w 606830"/>
                  <a:gd name="connsiteY21" fmla="*/ 256435 h 606830"/>
                  <a:gd name="connsiteX22" fmla="*/ 440768 w 606830"/>
                  <a:gd name="connsiteY22" fmla="*/ 417277 h 606830"/>
                  <a:gd name="connsiteX23" fmla="*/ 348112 w 606830"/>
                  <a:gd name="connsiteY23" fmla="*/ 492733 h 606830"/>
                  <a:gd name="connsiteX24" fmla="*/ 259136 w 606830"/>
                  <a:gd name="connsiteY24" fmla="*/ 492733 h 606830"/>
                  <a:gd name="connsiteX25" fmla="*/ 166480 w 606830"/>
                  <a:gd name="connsiteY25" fmla="*/ 417277 h 606830"/>
                  <a:gd name="connsiteX26" fmla="*/ 152125 w 606830"/>
                  <a:gd name="connsiteY26" fmla="*/ 418282 h 606830"/>
                  <a:gd name="connsiteX27" fmla="*/ 131480 w 606830"/>
                  <a:gd name="connsiteY27" fmla="*/ 343831 h 606830"/>
                  <a:gd name="connsiteX28" fmla="*/ 190205 w 606830"/>
                  <a:gd name="connsiteY28" fmla="*/ 256395 h 606830"/>
                  <a:gd name="connsiteX29" fmla="*/ 181070 w 606830"/>
                  <a:gd name="connsiteY29" fmla="*/ 217545 h 606830"/>
                  <a:gd name="connsiteX30" fmla="*/ 241962 w 606830"/>
                  <a:gd name="connsiteY30" fmla="*/ 166963 h 606830"/>
                  <a:gd name="connsiteX31" fmla="*/ 365573 w 606830"/>
                  <a:gd name="connsiteY31" fmla="*/ 166963 h 606830"/>
                  <a:gd name="connsiteX32" fmla="*/ 425864 w 606830"/>
                  <a:gd name="connsiteY32" fmla="*/ 217141 h 606830"/>
                  <a:gd name="connsiteX33" fmla="*/ 417369 w 606830"/>
                  <a:gd name="connsiteY33" fmla="*/ 256187 h 606830"/>
                  <a:gd name="connsiteX34" fmla="*/ 474424 w 606830"/>
                  <a:gd name="connsiteY34" fmla="*/ 343179 h 606830"/>
                  <a:gd name="connsiteX35" fmla="*/ 452369 w 606830"/>
                  <a:gd name="connsiteY35" fmla="*/ 417825 h 606830"/>
                  <a:gd name="connsiteX36" fmla="*/ 440768 w 606830"/>
                  <a:gd name="connsiteY36" fmla="*/ 417277 h 60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6830" h="606830">
                    <a:moveTo>
                      <a:pt x="606504" y="256435"/>
                    </a:moveTo>
                    <a:cubicBezTo>
                      <a:pt x="606563" y="204203"/>
                      <a:pt x="564269" y="161812"/>
                      <a:pt x="512037" y="161753"/>
                    </a:cubicBezTo>
                    <a:cubicBezTo>
                      <a:pt x="493393" y="161733"/>
                      <a:pt x="475159" y="167223"/>
                      <a:pt x="459625" y="177534"/>
                    </a:cubicBezTo>
                    <a:lnTo>
                      <a:pt x="394074" y="123310"/>
                    </a:lnTo>
                    <a:cubicBezTo>
                      <a:pt x="396913" y="114346"/>
                      <a:pt x="398348" y="104996"/>
                      <a:pt x="398329" y="95592"/>
                    </a:cubicBezTo>
                    <a:cubicBezTo>
                      <a:pt x="398329" y="43339"/>
                      <a:pt x="355969" y="979"/>
                      <a:pt x="303715" y="979"/>
                    </a:cubicBezTo>
                    <a:cubicBezTo>
                      <a:pt x="251461" y="979"/>
                      <a:pt x="209102" y="43339"/>
                      <a:pt x="209102" y="95592"/>
                    </a:cubicBezTo>
                    <a:cubicBezTo>
                      <a:pt x="209101" y="104915"/>
                      <a:pt x="210464" y="114187"/>
                      <a:pt x="213148" y="123115"/>
                    </a:cubicBezTo>
                    <a:lnTo>
                      <a:pt x="142742" y="181579"/>
                    </a:lnTo>
                    <a:cubicBezTo>
                      <a:pt x="128008" y="174631"/>
                      <a:pt x="111895" y="171103"/>
                      <a:pt x="95605" y="171257"/>
                    </a:cubicBezTo>
                    <a:cubicBezTo>
                      <a:pt x="43261" y="171257"/>
                      <a:pt x="979" y="204038"/>
                      <a:pt x="979" y="256435"/>
                    </a:cubicBezTo>
                    <a:cubicBezTo>
                      <a:pt x="894" y="302229"/>
                      <a:pt x="33769" y="341443"/>
                      <a:pt x="78875" y="349351"/>
                    </a:cubicBezTo>
                    <a:lnTo>
                      <a:pt x="104362" y="440598"/>
                    </a:lnTo>
                    <a:cubicBezTo>
                      <a:pt x="64955" y="474869"/>
                      <a:pt x="60791" y="534596"/>
                      <a:pt x="95062" y="574004"/>
                    </a:cubicBezTo>
                    <a:cubicBezTo>
                      <a:pt x="129333" y="613411"/>
                      <a:pt x="189061" y="617574"/>
                      <a:pt x="228468" y="583303"/>
                    </a:cubicBezTo>
                    <a:cubicBezTo>
                      <a:pt x="240430" y="572900"/>
                      <a:pt x="249585" y="559657"/>
                      <a:pt x="255091" y="544790"/>
                    </a:cubicBezTo>
                    <a:lnTo>
                      <a:pt x="352392" y="544790"/>
                    </a:lnTo>
                    <a:cubicBezTo>
                      <a:pt x="370604" y="593706"/>
                      <a:pt x="425021" y="618596"/>
                      <a:pt x="473937" y="600385"/>
                    </a:cubicBezTo>
                    <a:cubicBezTo>
                      <a:pt x="522853" y="582172"/>
                      <a:pt x="547743" y="527754"/>
                      <a:pt x="529532" y="478840"/>
                    </a:cubicBezTo>
                    <a:cubicBezTo>
                      <a:pt x="523668" y="463094"/>
                      <a:pt x="513715" y="449194"/>
                      <a:pt x="500694" y="438575"/>
                    </a:cubicBezTo>
                    <a:lnTo>
                      <a:pt x="526794" y="349756"/>
                    </a:lnTo>
                    <a:cubicBezTo>
                      <a:pt x="572664" y="342423"/>
                      <a:pt x="606434" y="302886"/>
                      <a:pt x="606504" y="256435"/>
                    </a:cubicBezTo>
                    <a:close/>
                    <a:moveTo>
                      <a:pt x="440768" y="417277"/>
                    </a:moveTo>
                    <a:cubicBezTo>
                      <a:pt x="395899" y="417281"/>
                      <a:pt x="357201" y="448795"/>
                      <a:pt x="348112" y="492733"/>
                    </a:cubicBezTo>
                    <a:lnTo>
                      <a:pt x="259136" y="492733"/>
                    </a:lnTo>
                    <a:cubicBezTo>
                      <a:pt x="250042" y="448797"/>
                      <a:pt x="211347" y="417286"/>
                      <a:pt x="166480" y="417277"/>
                    </a:cubicBezTo>
                    <a:cubicBezTo>
                      <a:pt x="161679" y="417306"/>
                      <a:pt x="156885" y="417641"/>
                      <a:pt x="152125" y="418282"/>
                    </a:cubicBezTo>
                    <a:lnTo>
                      <a:pt x="131480" y="343831"/>
                    </a:lnTo>
                    <a:cubicBezTo>
                      <a:pt x="166975" y="329292"/>
                      <a:pt x="190173" y="294752"/>
                      <a:pt x="190205" y="256395"/>
                    </a:cubicBezTo>
                    <a:cubicBezTo>
                      <a:pt x="190348" y="242896"/>
                      <a:pt x="187213" y="229566"/>
                      <a:pt x="181070" y="217545"/>
                    </a:cubicBezTo>
                    <a:lnTo>
                      <a:pt x="241962" y="166963"/>
                    </a:lnTo>
                    <a:cubicBezTo>
                      <a:pt x="277430" y="197710"/>
                      <a:pt x="330105" y="197710"/>
                      <a:pt x="365573" y="166963"/>
                    </a:cubicBezTo>
                    <a:lnTo>
                      <a:pt x="425864" y="217141"/>
                    </a:lnTo>
                    <a:cubicBezTo>
                      <a:pt x="420244" y="229390"/>
                      <a:pt x="417345" y="242710"/>
                      <a:pt x="417369" y="256187"/>
                    </a:cubicBezTo>
                    <a:cubicBezTo>
                      <a:pt x="417322" y="293972"/>
                      <a:pt x="439748" y="328167"/>
                      <a:pt x="474424" y="343179"/>
                    </a:cubicBezTo>
                    <a:lnTo>
                      <a:pt x="452369" y="417825"/>
                    </a:lnTo>
                    <a:cubicBezTo>
                      <a:pt x="448515" y="417429"/>
                      <a:pt x="444642" y="417245"/>
                      <a:pt x="440768" y="417277"/>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1">
                <a:extLst>
                  <a:ext uri="{FF2B5EF4-FFF2-40B4-BE49-F238E27FC236}">
                    <a16:creationId xmlns:a16="http://schemas.microsoft.com/office/drawing/2014/main" id="{BEA8374C-5D53-41A5-96CF-5D5DB94C1630}"/>
                  </a:ext>
                </a:extLst>
              </p:cNvPr>
              <p:cNvSpPr/>
              <p:nvPr/>
            </p:nvSpPr>
            <p:spPr bwMode="auto">
              <a:xfrm>
                <a:off x="7098621" y="2349871"/>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Oval 64">
                <a:extLst>
                  <a:ext uri="{FF2B5EF4-FFF2-40B4-BE49-F238E27FC236}">
                    <a16:creationId xmlns:a16="http://schemas.microsoft.com/office/drawing/2014/main" id="{DDA9F988-F231-4D50-ADAA-A50E272077C6}"/>
                  </a:ext>
                </a:extLst>
              </p:cNvPr>
              <p:cNvSpPr/>
              <p:nvPr/>
            </p:nvSpPr>
            <p:spPr bwMode="auto">
              <a:xfrm>
                <a:off x="6887815"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Oval 65">
                <a:extLst>
                  <a:ext uri="{FF2B5EF4-FFF2-40B4-BE49-F238E27FC236}">
                    <a16:creationId xmlns:a16="http://schemas.microsoft.com/office/drawing/2014/main" id="{3A89DD9F-F7E3-4996-B936-224CBE17D558}"/>
                  </a:ext>
                </a:extLst>
              </p:cNvPr>
              <p:cNvSpPr/>
              <p:nvPr/>
            </p:nvSpPr>
            <p:spPr bwMode="auto">
              <a:xfrm>
                <a:off x="7312124" y="2502958"/>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Oval 66">
                <a:extLst>
                  <a:ext uri="{FF2B5EF4-FFF2-40B4-BE49-F238E27FC236}">
                    <a16:creationId xmlns:a16="http://schemas.microsoft.com/office/drawing/2014/main" id="{43B781C6-07BF-46A8-947B-44A1EAD411BF}"/>
                  </a:ext>
                </a:extLst>
              </p:cNvPr>
              <p:cNvSpPr/>
              <p:nvPr/>
            </p:nvSpPr>
            <p:spPr bwMode="auto">
              <a:xfrm>
                <a:off x="6961292"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07302D57-8E52-49F3-AB46-2AD6051E9A1D}"/>
                  </a:ext>
                </a:extLst>
              </p:cNvPr>
              <p:cNvSpPr/>
              <p:nvPr/>
            </p:nvSpPr>
            <p:spPr bwMode="auto">
              <a:xfrm>
                <a:off x="7232031" y="2761343"/>
                <a:ext cx="198664" cy="198664"/>
              </a:xfrm>
              <a:prstGeom prst="ellipse">
                <a:avLst/>
              </a:prstGeom>
              <a:solidFill>
                <a:schemeClr val="tx1">
                  <a:lumMod val="90000"/>
                  <a:lumOff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EA371212-B1A6-4D47-99B0-07F0A50F8046}"/>
                </a:ext>
              </a:extLst>
            </p:cNvPr>
            <p:cNvSpPr/>
            <p:nvPr/>
          </p:nvSpPr>
          <p:spPr bwMode="auto">
            <a:xfrm>
              <a:off x="6288035" y="3533686"/>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DEBBCA73-8E44-456D-8068-E047AEEB0744}"/>
              </a:ext>
            </a:extLst>
          </p:cNvPr>
          <p:cNvGrpSpPr/>
          <p:nvPr/>
        </p:nvGrpSpPr>
        <p:grpSpPr>
          <a:xfrm>
            <a:off x="5751272" y="5121562"/>
            <a:ext cx="5359751" cy="1055215"/>
            <a:chOff x="6288035" y="5005543"/>
            <a:chExt cx="6417666" cy="1263495"/>
          </a:xfrm>
        </p:grpSpPr>
        <p:sp>
          <p:nvSpPr>
            <p:cNvPr id="34" name="TextBox 33">
              <a:extLst>
                <a:ext uri="{FF2B5EF4-FFF2-40B4-BE49-F238E27FC236}">
                  <a16:creationId xmlns:a16="http://schemas.microsoft.com/office/drawing/2014/main" id="{245B5E46-ADD3-4026-9117-50550838B3E2}"/>
                </a:ext>
              </a:extLst>
            </p:cNvPr>
            <p:cNvSpPr txBox="1"/>
            <p:nvPr/>
          </p:nvSpPr>
          <p:spPr>
            <a:xfrm>
              <a:off x="7918835" y="5314622"/>
              <a:ext cx="3165049" cy="645336"/>
            </a:xfrm>
            <a:prstGeom prst="rect">
              <a:avLst/>
            </a:prstGeom>
            <a:noFill/>
          </p:spPr>
          <p:txBody>
            <a:bodyPr wrap="square" lIns="143428" tIns="143428" rIns="143428" bIns="143428" rtlCol="0" anchor="ctr">
              <a:spAutoFit/>
            </a:bodyPr>
            <a:lstStyle/>
            <a:p>
              <a:pPr marL="0" marR="0" lvl="0" indent="0" algn="l" defTabSz="896215"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Azure App Service</a:t>
              </a:r>
            </a:p>
          </p:txBody>
        </p:sp>
        <p:grpSp>
          <p:nvGrpSpPr>
            <p:cNvPr id="72" name="Group 71">
              <a:extLst>
                <a:ext uri="{FF2B5EF4-FFF2-40B4-BE49-F238E27FC236}">
                  <a16:creationId xmlns:a16="http://schemas.microsoft.com/office/drawing/2014/main" id="{CAFB32E9-D368-42E9-A2E0-81CA346ABE9E}"/>
                </a:ext>
              </a:extLst>
            </p:cNvPr>
            <p:cNvGrpSpPr/>
            <p:nvPr/>
          </p:nvGrpSpPr>
          <p:grpSpPr>
            <a:xfrm>
              <a:off x="6627954" y="5299286"/>
              <a:ext cx="678619" cy="676009"/>
              <a:chOff x="9062680" y="2295954"/>
              <a:chExt cx="716549" cy="713793"/>
            </a:xfrm>
          </p:grpSpPr>
          <p:sp>
            <p:nvSpPr>
              <p:cNvPr id="6" name="Freeform: Shape 5">
                <a:extLst>
                  <a:ext uri="{FF2B5EF4-FFF2-40B4-BE49-F238E27FC236}">
                    <a16:creationId xmlns:a16="http://schemas.microsoft.com/office/drawing/2014/main" id="{AAA8903A-5270-4891-9EC8-54D83049DE95}"/>
                  </a:ext>
                </a:extLst>
              </p:cNvPr>
              <p:cNvSpPr/>
              <p:nvPr/>
            </p:nvSpPr>
            <p:spPr>
              <a:xfrm>
                <a:off x="9062680" y="2673175"/>
                <a:ext cx="339316" cy="336558"/>
              </a:xfrm>
              <a:custGeom>
                <a:avLst/>
                <a:gdLst>
                  <a:gd name="connsiteX0" fmla="*/ 289618 w 339315"/>
                  <a:gd name="connsiteY0" fmla="*/ 287895 h 336557"/>
                  <a:gd name="connsiteX1" fmla="*/ 51449 w 339315"/>
                  <a:gd name="connsiteY1" fmla="*/ 287895 h 336557"/>
                  <a:gd name="connsiteX2" fmla="*/ 51449 w 339315"/>
                  <a:gd name="connsiteY2" fmla="*/ 51408 h 336557"/>
                  <a:gd name="connsiteX3" fmla="*/ 98346 w 339315"/>
                  <a:gd name="connsiteY3" fmla="*/ 51408 h 336557"/>
                  <a:gd name="connsiteX4" fmla="*/ 89657 w 339315"/>
                  <a:gd name="connsiteY4" fmla="*/ 4510 h 336557"/>
                  <a:gd name="connsiteX5" fmla="*/ 89657 w 339315"/>
                  <a:gd name="connsiteY5" fmla="*/ 1035 h 336557"/>
                  <a:gd name="connsiteX6" fmla="*/ 1034 w 339315"/>
                  <a:gd name="connsiteY6" fmla="*/ 1035 h 336557"/>
                  <a:gd name="connsiteX7" fmla="*/ 1034 w 339315"/>
                  <a:gd name="connsiteY7" fmla="*/ 336571 h 336557"/>
                  <a:gd name="connsiteX8" fmla="*/ 338295 w 339315"/>
                  <a:gd name="connsiteY8" fmla="*/ 336571 h 336557"/>
                  <a:gd name="connsiteX9" fmla="*/ 338295 w 339315"/>
                  <a:gd name="connsiteY9" fmla="*/ 138389 h 336557"/>
                  <a:gd name="connsiteX10" fmla="*/ 289618 w 339315"/>
                  <a:gd name="connsiteY10" fmla="*/ 138389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315" h="336557">
                    <a:moveTo>
                      <a:pt x="289618" y="287895"/>
                    </a:moveTo>
                    <a:lnTo>
                      <a:pt x="51449" y="287895"/>
                    </a:lnTo>
                    <a:lnTo>
                      <a:pt x="51449" y="51408"/>
                    </a:lnTo>
                    <a:lnTo>
                      <a:pt x="98346" y="51408"/>
                    </a:lnTo>
                    <a:cubicBezTo>
                      <a:pt x="92641" y="36428"/>
                      <a:pt x="89697" y="20540"/>
                      <a:pt x="89657" y="4510"/>
                    </a:cubicBezTo>
                    <a:lnTo>
                      <a:pt x="89657" y="1035"/>
                    </a:lnTo>
                    <a:lnTo>
                      <a:pt x="1034" y="1035"/>
                    </a:lnTo>
                    <a:lnTo>
                      <a:pt x="1034" y="336571"/>
                    </a:lnTo>
                    <a:lnTo>
                      <a:pt x="338295" y="336571"/>
                    </a:lnTo>
                    <a:lnTo>
                      <a:pt x="338295" y="138389"/>
                    </a:lnTo>
                    <a:lnTo>
                      <a:pt x="289618" y="138389"/>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942AA832-EFCE-4AC7-B48F-FFEBDC45548B}"/>
                  </a:ext>
                </a:extLst>
              </p:cNvPr>
              <p:cNvSpPr/>
              <p:nvPr/>
            </p:nvSpPr>
            <p:spPr>
              <a:xfrm>
                <a:off x="9439913" y="2673189"/>
                <a:ext cx="339316" cy="336558"/>
              </a:xfrm>
              <a:custGeom>
                <a:avLst/>
                <a:gdLst>
                  <a:gd name="connsiteX0" fmla="*/ 244418 w 339315"/>
                  <a:gd name="connsiteY0" fmla="*/ 47973 h 336557"/>
                  <a:gd name="connsiteX1" fmla="*/ 244418 w 339315"/>
                  <a:gd name="connsiteY1" fmla="*/ 51394 h 336557"/>
                  <a:gd name="connsiteX2" fmla="*/ 287880 w 339315"/>
                  <a:gd name="connsiteY2" fmla="*/ 51394 h 336557"/>
                  <a:gd name="connsiteX3" fmla="*/ 287880 w 339315"/>
                  <a:gd name="connsiteY3" fmla="*/ 287881 h 336557"/>
                  <a:gd name="connsiteX4" fmla="*/ 49711 w 339315"/>
                  <a:gd name="connsiteY4" fmla="*/ 287881 h 336557"/>
                  <a:gd name="connsiteX5" fmla="*/ 49711 w 339315"/>
                  <a:gd name="connsiteY5" fmla="*/ 138375 h 336557"/>
                  <a:gd name="connsiteX6" fmla="*/ 1034 w 339315"/>
                  <a:gd name="connsiteY6" fmla="*/ 138375 h 336557"/>
                  <a:gd name="connsiteX7" fmla="*/ 1034 w 339315"/>
                  <a:gd name="connsiteY7" fmla="*/ 336558 h 336557"/>
                  <a:gd name="connsiteX8" fmla="*/ 338295 w 339315"/>
                  <a:gd name="connsiteY8" fmla="*/ 336558 h 336557"/>
                  <a:gd name="connsiteX9" fmla="*/ 338295 w 339315"/>
                  <a:gd name="connsiteY9" fmla="*/ 1035 h 336557"/>
                  <a:gd name="connsiteX10" fmla="*/ 232252 w 339315"/>
                  <a:gd name="connsiteY10" fmla="*/ 1035 h 336557"/>
                  <a:gd name="connsiteX11" fmla="*/ 244418 w 339315"/>
                  <a:gd name="connsiteY11" fmla="*/ 47973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244418" y="47973"/>
                    </a:moveTo>
                    <a:lnTo>
                      <a:pt x="244418" y="51394"/>
                    </a:lnTo>
                    <a:lnTo>
                      <a:pt x="287880" y="51394"/>
                    </a:lnTo>
                    <a:lnTo>
                      <a:pt x="287880" y="287881"/>
                    </a:lnTo>
                    <a:lnTo>
                      <a:pt x="49711" y="287881"/>
                    </a:lnTo>
                    <a:lnTo>
                      <a:pt x="49711" y="138375"/>
                    </a:lnTo>
                    <a:lnTo>
                      <a:pt x="1034" y="138375"/>
                    </a:lnTo>
                    <a:lnTo>
                      <a:pt x="1034" y="336558"/>
                    </a:lnTo>
                    <a:lnTo>
                      <a:pt x="338295" y="336558"/>
                    </a:lnTo>
                    <a:lnTo>
                      <a:pt x="338295" y="1035"/>
                    </a:lnTo>
                    <a:lnTo>
                      <a:pt x="232252" y="1035"/>
                    </a:lnTo>
                    <a:cubicBezTo>
                      <a:pt x="240942" y="14952"/>
                      <a:pt x="244418" y="30594"/>
                      <a:pt x="244418" y="4797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CAB99BE-AD3C-4CE3-B72B-99296AD79BE4}"/>
                  </a:ext>
                </a:extLst>
              </p:cNvPr>
              <p:cNvSpPr/>
              <p:nvPr/>
            </p:nvSpPr>
            <p:spPr>
              <a:xfrm>
                <a:off x="9064417" y="2297692"/>
                <a:ext cx="336557" cy="336558"/>
              </a:xfrm>
              <a:custGeom>
                <a:avLst/>
                <a:gdLst>
                  <a:gd name="connsiteX0" fmla="*/ 129685 w 336557"/>
                  <a:gd name="connsiteY0" fmla="*/ 287881 h 336557"/>
                  <a:gd name="connsiteX1" fmla="*/ 49684 w 336557"/>
                  <a:gd name="connsiteY1" fmla="*/ 286143 h 336557"/>
                  <a:gd name="connsiteX2" fmla="*/ 49684 w 336557"/>
                  <a:gd name="connsiteY2" fmla="*/ 49711 h 336557"/>
                  <a:gd name="connsiteX3" fmla="*/ 287880 w 336557"/>
                  <a:gd name="connsiteY3" fmla="*/ 49711 h 336557"/>
                  <a:gd name="connsiteX4" fmla="*/ 287880 w 336557"/>
                  <a:gd name="connsiteY4" fmla="*/ 187052 h 336557"/>
                  <a:gd name="connsiteX5" fmla="*/ 336557 w 336557"/>
                  <a:gd name="connsiteY5" fmla="*/ 162706 h 336557"/>
                  <a:gd name="connsiteX6" fmla="*/ 336557 w 336557"/>
                  <a:gd name="connsiteY6" fmla="*/ 1035 h 336557"/>
                  <a:gd name="connsiteX7" fmla="*/ 1034 w 336557"/>
                  <a:gd name="connsiteY7" fmla="*/ 1035 h 336557"/>
                  <a:gd name="connsiteX8" fmla="*/ 1034 w 336557"/>
                  <a:gd name="connsiteY8" fmla="*/ 336558 h 336557"/>
                  <a:gd name="connsiteX9" fmla="*/ 98388 w 336557"/>
                  <a:gd name="connsiteY9" fmla="*/ 336558 h 336557"/>
                  <a:gd name="connsiteX10" fmla="*/ 129685 w 336557"/>
                  <a:gd name="connsiteY10" fmla="*/ 287881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57" h="336557">
                    <a:moveTo>
                      <a:pt x="129685" y="287881"/>
                    </a:moveTo>
                    <a:lnTo>
                      <a:pt x="49684" y="286143"/>
                    </a:lnTo>
                    <a:lnTo>
                      <a:pt x="49684" y="49711"/>
                    </a:lnTo>
                    <a:lnTo>
                      <a:pt x="287880" y="49711"/>
                    </a:lnTo>
                    <a:lnTo>
                      <a:pt x="287880" y="187052"/>
                    </a:lnTo>
                    <a:cubicBezTo>
                      <a:pt x="303522" y="176610"/>
                      <a:pt x="319164" y="167920"/>
                      <a:pt x="336557" y="162706"/>
                    </a:cubicBezTo>
                    <a:lnTo>
                      <a:pt x="336557" y="1035"/>
                    </a:lnTo>
                    <a:lnTo>
                      <a:pt x="1034" y="1035"/>
                    </a:lnTo>
                    <a:lnTo>
                      <a:pt x="1034" y="336558"/>
                    </a:lnTo>
                    <a:lnTo>
                      <a:pt x="98388" y="336558"/>
                    </a:lnTo>
                    <a:cubicBezTo>
                      <a:pt x="105035" y="318189"/>
                      <a:pt x="115731" y="301552"/>
                      <a:pt x="129685" y="287881"/>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2284F7D-44FF-4AA1-BF4C-8442CC3F59DE}"/>
                  </a:ext>
                </a:extLst>
              </p:cNvPr>
              <p:cNvSpPr/>
              <p:nvPr/>
            </p:nvSpPr>
            <p:spPr>
              <a:xfrm>
                <a:off x="9439913" y="2295954"/>
                <a:ext cx="339316" cy="336558"/>
              </a:xfrm>
              <a:custGeom>
                <a:avLst/>
                <a:gdLst>
                  <a:gd name="connsiteX0" fmla="*/ 1034 w 339315"/>
                  <a:gd name="connsiteY0" fmla="*/ 1035 h 336557"/>
                  <a:gd name="connsiteX1" fmla="*/ 1034 w 339315"/>
                  <a:gd name="connsiteY1" fmla="*/ 155754 h 336557"/>
                  <a:gd name="connsiteX2" fmla="*/ 13214 w 339315"/>
                  <a:gd name="connsiteY2" fmla="*/ 155754 h 336557"/>
                  <a:gd name="connsiteX3" fmla="*/ 49711 w 339315"/>
                  <a:gd name="connsiteY3" fmla="*/ 161037 h 336557"/>
                  <a:gd name="connsiteX4" fmla="*/ 49711 w 339315"/>
                  <a:gd name="connsiteY4" fmla="*/ 51449 h 336557"/>
                  <a:gd name="connsiteX5" fmla="*/ 287880 w 339315"/>
                  <a:gd name="connsiteY5" fmla="*/ 51449 h 336557"/>
                  <a:gd name="connsiteX6" fmla="*/ 287880 w 339315"/>
                  <a:gd name="connsiteY6" fmla="*/ 287936 h 336557"/>
                  <a:gd name="connsiteX7" fmla="*/ 185313 w 339315"/>
                  <a:gd name="connsiteY7" fmla="*/ 287936 h 336557"/>
                  <a:gd name="connsiteX8" fmla="*/ 192210 w 339315"/>
                  <a:gd name="connsiteY8" fmla="*/ 334833 h 336557"/>
                  <a:gd name="connsiteX9" fmla="*/ 192210 w 339315"/>
                  <a:gd name="connsiteY9" fmla="*/ 336571 h 336557"/>
                  <a:gd name="connsiteX10" fmla="*/ 338295 w 339315"/>
                  <a:gd name="connsiteY10" fmla="*/ 336571 h 336557"/>
                  <a:gd name="connsiteX11" fmla="*/ 338295 w 339315"/>
                  <a:gd name="connsiteY11" fmla="*/ 1035 h 33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15" h="336557">
                    <a:moveTo>
                      <a:pt x="1034" y="1035"/>
                    </a:moveTo>
                    <a:lnTo>
                      <a:pt x="1034" y="155754"/>
                    </a:lnTo>
                    <a:lnTo>
                      <a:pt x="13214" y="155754"/>
                    </a:lnTo>
                    <a:cubicBezTo>
                      <a:pt x="25567" y="155803"/>
                      <a:pt x="37852" y="157581"/>
                      <a:pt x="49711" y="161037"/>
                    </a:cubicBezTo>
                    <a:lnTo>
                      <a:pt x="49711" y="51449"/>
                    </a:lnTo>
                    <a:lnTo>
                      <a:pt x="287880" y="51449"/>
                    </a:lnTo>
                    <a:lnTo>
                      <a:pt x="287880" y="287936"/>
                    </a:lnTo>
                    <a:lnTo>
                      <a:pt x="185313" y="287936"/>
                    </a:lnTo>
                    <a:cubicBezTo>
                      <a:pt x="188789" y="303578"/>
                      <a:pt x="192210" y="319219"/>
                      <a:pt x="192210" y="334833"/>
                    </a:cubicBezTo>
                    <a:lnTo>
                      <a:pt x="192210" y="336571"/>
                    </a:lnTo>
                    <a:lnTo>
                      <a:pt x="338295" y="336571"/>
                    </a:lnTo>
                    <a:lnTo>
                      <a:pt x="338295" y="1035"/>
                    </a:ln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AB2E5C1-1DB8-4523-98BB-8E92E40A2486}"/>
                  </a:ext>
                </a:extLst>
              </p:cNvPr>
              <p:cNvSpPr/>
              <p:nvPr/>
            </p:nvSpPr>
            <p:spPr>
              <a:xfrm>
                <a:off x="9191399" y="2485447"/>
                <a:ext cx="456559" cy="288281"/>
              </a:xfrm>
              <a:custGeom>
                <a:avLst/>
                <a:gdLst>
                  <a:gd name="connsiteX0" fmla="*/ 261728 w 456558"/>
                  <a:gd name="connsiteY0" fmla="*/ 1035 h 288280"/>
                  <a:gd name="connsiteX1" fmla="*/ 127933 w 456558"/>
                  <a:gd name="connsiteY1" fmla="*/ 98388 h 288280"/>
                  <a:gd name="connsiteX2" fmla="*/ 96636 w 456558"/>
                  <a:gd name="connsiteY2" fmla="*/ 93174 h 288280"/>
                  <a:gd name="connsiteX3" fmla="*/ 1034 w 456558"/>
                  <a:gd name="connsiteY3" fmla="*/ 190514 h 288280"/>
                  <a:gd name="connsiteX4" fmla="*/ 96636 w 456558"/>
                  <a:gd name="connsiteY4" fmla="*/ 287867 h 288280"/>
                  <a:gd name="connsiteX5" fmla="*/ 409496 w 456558"/>
                  <a:gd name="connsiteY5" fmla="*/ 287867 h 288280"/>
                  <a:gd name="connsiteX6" fmla="*/ 456393 w 456558"/>
                  <a:gd name="connsiteY6" fmla="*/ 235714 h 288280"/>
                  <a:gd name="connsiteX7" fmla="*/ 404241 w 456558"/>
                  <a:gd name="connsiteY7" fmla="*/ 181824 h 288280"/>
                  <a:gd name="connsiteX8" fmla="*/ 397344 w 456558"/>
                  <a:gd name="connsiteY8" fmla="*/ 181824 h 288280"/>
                  <a:gd name="connsiteX9" fmla="*/ 402558 w 456558"/>
                  <a:gd name="connsiteY9" fmla="*/ 143589 h 288280"/>
                  <a:gd name="connsiteX10" fmla="*/ 261728 w 456558"/>
                  <a:gd name="connsiteY10" fmla="*/ 1035 h 2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558" h="288280">
                    <a:moveTo>
                      <a:pt x="261728" y="1035"/>
                    </a:moveTo>
                    <a:cubicBezTo>
                      <a:pt x="199134" y="1035"/>
                      <a:pt x="146982" y="41035"/>
                      <a:pt x="127933" y="98388"/>
                    </a:cubicBezTo>
                    <a:cubicBezTo>
                      <a:pt x="117852" y="94969"/>
                      <a:pt x="107282" y="93209"/>
                      <a:pt x="96636" y="93174"/>
                    </a:cubicBezTo>
                    <a:cubicBezTo>
                      <a:pt x="42745" y="93174"/>
                      <a:pt x="1034" y="136623"/>
                      <a:pt x="1034" y="190514"/>
                    </a:cubicBezTo>
                    <a:cubicBezTo>
                      <a:pt x="1034" y="244404"/>
                      <a:pt x="44483" y="287867"/>
                      <a:pt x="96636" y="287867"/>
                    </a:cubicBezTo>
                    <a:lnTo>
                      <a:pt x="409496" y="287867"/>
                    </a:lnTo>
                    <a:cubicBezTo>
                      <a:pt x="435565" y="286129"/>
                      <a:pt x="456393" y="263536"/>
                      <a:pt x="456393" y="235714"/>
                    </a:cubicBezTo>
                    <a:cubicBezTo>
                      <a:pt x="456393" y="206169"/>
                      <a:pt x="432062" y="181824"/>
                      <a:pt x="404241" y="181824"/>
                    </a:cubicBezTo>
                    <a:lnTo>
                      <a:pt x="397344" y="181824"/>
                    </a:lnTo>
                    <a:cubicBezTo>
                      <a:pt x="400897" y="169393"/>
                      <a:pt x="402653" y="156517"/>
                      <a:pt x="402558" y="143589"/>
                    </a:cubicBezTo>
                    <a:cubicBezTo>
                      <a:pt x="402530" y="65339"/>
                      <a:pt x="339909" y="1035"/>
                      <a:pt x="261728" y="1035"/>
                    </a:cubicBezTo>
                    <a:close/>
                  </a:path>
                </a:pathLst>
              </a:custGeom>
              <a:solidFill>
                <a:schemeClr val="accent3"/>
              </a:solidFill>
              <a:ln w="9525" cap="flat">
                <a:solidFill>
                  <a:schemeClr val="accent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4" name="Rectangle 43">
              <a:extLst>
                <a:ext uri="{FF2B5EF4-FFF2-40B4-BE49-F238E27FC236}">
                  <a16:creationId xmlns:a16="http://schemas.microsoft.com/office/drawing/2014/main" id="{FF385E63-52E4-4766-8407-0DC3BA43BC7E}"/>
                </a:ext>
              </a:extLst>
            </p:cNvPr>
            <p:cNvSpPr/>
            <p:nvPr/>
          </p:nvSpPr>
          <p:spPr bwMode="auto">
            <a:xfrm>
              <a:off x="6288035" y="5005543"/>
              <a:ext cx="6417666" cy="1263495"/>
            </a:xfrm>
            <a:prstGeom prst="rect">
              <a:avLst/>
            </a:prstGeom>
            <a:noFill/>
            <a:ln>
              <a:solidFill>
                <a:schemeClr val="tx1">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EE1FFB-FD62-4F0D-B58E-B51EC109BE3D}"/>
              </a:ext>
            </a:extLst>
          </p:cNvPr>
          <p:cNvSpPr/>
          <p:nvPr/>
        </p:nvSpPr>
        <p:spPr>
          <a:xfrm>
            <a:off x="584200" y="2137303"/>
            <a:ext cx="362629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Refactor your apps using Azure container technologies and partners</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74" name="Group 73">
            <a:extLst>
              <a:ext uri="{FF2B5EF4-FFF2-40B4-BE49-F238E27FC236}">
                <a16:creationId xmlns:a16="http://schemas.microsoft.com/office/drawing/2014/main" id="{54D5E88F-55D2-4B70-91AF-D5B5817A9AF7}"/>
              </a:ext>
            </a:extLst>
          </p:cNvPr>
          <p:cNvGrpSpPr/>
          <p:nvPr/>
        </p:nvGrpSpPr>
        <p:grpSpPr>
          <a:xfrm>
            <a:off x="8458619" y="-89842"/>
            <a:ext cx="3650525" cy="638856"/>
            <a:chOff x="8458619" y="-89842"/>
            <a:chExt cx="3650525" cy="638856"/>
          </a:xfrm>
        </p:grpSpPr>
        <p:pic>
          <p:nvPicPr>
            <p:cNvPr id="75" name="Picture 74">
              <a:extLst>
                <a:ext uri="{FF2B5EF4-FFF2-40B4-BE49-F238E27FC236}">
                  <a16:creationId xmlns:a16="http://schemas.microsoft.com/office/drawing/2014/main" id="{3F98F92A-C921-4220-B0E5-9B3BF705342B}"/>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0" name="AutoShape 46">
              <a:extLst>
                <a:ext uri="{FF2B5EF4-FFF2-40B4-BE49-F238E27FC236}">
                  <a16:creationId xmlns:a16="http://schemas.microsoft.com/office/drawing/2014/main" id="{CED920A2-D104-4DDF-8973-7F584CF26E3E}"/>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42" name="Rectangle 41">
            <a:extLst>
              <a:ext uri="{FF2B5EF4-FFF2-40B4-BE49-F238E27FC236}">
                <a16:creationId xmlns:a16="http://schemas.microsoft.com/office/drawing/2014/main" id="{3A10F843-DB9B-42DA-9443-64109EF314DC}"/>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Send" title="Icon of a paper airplane">
            <a:extLst>
              <a:ext uri="{FF2B5EF4-FFF2-40B4-BE49-F238E27FC236}">
                <a16:creationId xmlns:a16="http://schemas.microsoft.com/office/drawing/2014/main" id="{4F7B63A0-6047-455A-AD0E-D33059113B11}"/>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504DD8D5-0EF7-4E65-A657-F66EB41B4EB2}"/>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67157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9BB-1BF2-4BB0-846A-CF44317EF9D8}"/>
              </a:ext>
            </a:extLst>
          </p:cNvPr>
          <p:cNvSpPr>
            <a:spLocks noGrp="1"/>
          </p:cNvSpPr>
          <p:nvPr>
            <p:ph type="title"/>
          </p:nvPr>
        </p:nvSpPr>
        <p:spPr>
          <a:xfrm>
            <a:off x="336412" y="435826"/>
            <a:ext cx="11018520" cy="1292662"/>
          </a:xfrm>
        </p:spPr>
        <p:txBody>
          <a:bodyPr>
            <a:normAutofit fontScale="90000"/>
          </a:bodyPr>
          <a:lstStyle/>
          <a:p>
            <a:r>
              <a:rPr lang="en-US" spc="-100" dirty="0"/>
              <a:t>Azure.com/Migration</a:t>
            </a:r>
            <a:br>
              <a:rPr lang="en-US" spc="-100" dirty="0"/>
            </a:br>
            <a:r>
              <a:rPr lang="en-US" sz="2400" spc="0" dirty="0">
                <a:solidFill>
                  <a:schemeClr val="accent3"/>
                </a:solidFill>
                <a:cs typeface="Segoe UI Semilight" panose="020B0402040204020203" pitchFamily="34" charset="0"/>
              </a:rPr>
              <a:t>All things migration</a:t>
            </a:r>
            <a:br>
              <a:rPr lang="en-US" sz="2400" spc="0" dirty="0">
                <a:solidFill>
                  <a:schemeClr val="accent3"/>
                </a:solidFill>
                <a:cs typeface="Segoe UI Semilight" panose="020B0402040204020203" pitchFamily="34" charset="0"/>
              </a:rPr>
            </a:br>
            <a:endParaRPr lang="en-US" sz="2400" spc="0" dirty="0">
              <a:solidFill>
                <a:schemeClr val="accent3"/>
              </a:solidFill>
              <a:cs typeface="Segoe UI Semilight" panose="020B0402040204020203" pitchFamily="34" charset="0"/>
            </a:endParaRPr>
          </a:p>
        </p:txBody>
      </p:sp>
      <p:pic>
        <p:nvPicPr>
          <p:cNvPr id="7" name="scrollAugust">
            <a:hlinkClick r:id="" action="ppaction://media"/>
            <a:extLst>
              <a:ext uri="{FF2B5EF4-FFF2-40B4-BE49-F238E27FC236}">
                <a16:creationId xmlns:a16="http://schemas.microsoft.com/office/drawing/2014/main" id="{A5A07F7D-3CE1-4359-B650-6D5A4D2203E5}"/>
              </a:ext>
            </a:extLst>
          </p:cNvPr>
          <p:cNvPicPr>
            <a:picLocks noChangeAspect="1"/>
          </p:cNvPicPr>
          <p:nvPr>
            <a:videoFile r:link="rId1"/>
            <p:extLst>
              <p:ext uri="{DAA4B4D4-6D71-4841-9C94-3DE7FCFB9230}">
                <p14:media xmlns:p14="http://schemas.microsoft.com/office/powerpoint/2010/main" r:embed="rId2">
                  <p14:trim st="1937" end="2161.3"/>
                </p14:media>
              </p:ext>
            </p:extLst>
          </p:nvPr>
        </p:nvPicPr>
        <p:blipFill>
          <a:blip r:embed="rId5"/>
          <a:stretch>
            <a:fillRect/>
          </a:stretch>
        </p:blipFill>
        <p:spPr>
          <a:xfrm>
            <a:off x="6387157" y="2148251"/>
            <a:ext cx="5579187" cy="3138293"/>
          </a:xfrm>
          <a:prstGeom prst="rect">
            <a:avLst/>
          </a:prstGeom>
          <a:effectLst>
            <a:outerShdw blurRad="50800" dist="38100" dir="2700000" algn="tl" rotWithShape="0">
              <a:prstClr val="black">
                <a:alpha val="40000"/>
              </a:prstClr>
            </a:outerShdw>
          </a:effectLst>
          <a:scene3d>
            <a:camera prst="perspectiveLeft"/>
            <a:lightRig rig="threePt" dir="t"/>
          </a:scene3d>
        </p:spPr>
      </p:pic>
      <p:sp>
        <p:nvSpPr>
          <p:cNvPr id="8" name="Title 1">
            <a:extLst>
              <a:ext uri="{FF2B5EF4-FFF2-40B4-BE49-F238E27FC236}">
                <a16:creationId xmlns:a16="http://schemas.microsoft.com/office/drawing/2014/main" id="{F3E2A3F2-E493-4876-81EA-0E5219F002FE}"/>
              </a:ext>
            </a:extLst>
          </p:cNvPr>
          <p:cNvSpPr txBox="1">
            <a:spLocks/>
          </p:cNvSpPr>
          <p:nvPr/>
        </p:nvSpPr>
        <p:spPr>
          <a:xfrm>
            <a:off x="225656" y="3914119"/>
            <a:ext cx="1644425" cy="5816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journey and strategies</a:t>
            </a:r>
            <a:b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a:t>
            </a:r>
          </a:p>
        </p:txBody>
      </p:sp>
      <p:sp>
        <p:nvSpPr>
          <p:cNvPr id="9" name="TextBox 8">
            <a:extLst>
              <a:ext uri="{FF2B5EF4-FFF2-40B4-BE49-F238E27FC236}">
                <a16:creationId xmlns:a16="http://schemas.microsoft.com/office/drawing/2014/main" id="{99ABE29D-BC4A-4DC5-850A-9F2FE859CC67}"/>
              </a:ext>
            </a:extLst>
          </p:cNvPr>
          <p:cNvSpPr txBox="1"/>
          <p:nvPr/>
        </p:nvSpPr>
        <p:spPr>
          <a:xfrm>
            <a:off x="376231" y="3133800"/>
            <a:ext cx="1527662"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Guidance</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Title 1">
            <a:extLst>
              <a:ext uri="{FF2B5EF4-FFF2-40B4-BE49-F238E27FC236}">
                <a16:creationId xmlns:a16="http://schemas.microsoft.com/office/drawing/2014/main" id="{74410082-9EEE-40C3-8333-59CDCBF14565}"/>
              </a:ext>
            </a:extLst>
          </p:cNvPr>
          <p:cNvSpPr txBox="1">
            <a:spLocks/>
          </p:cNvSpPr>
          <p:nvPr/>
        </p:nvSpPr>
        <p:spPr>
          <a:xfrm>
            <a:off x="4674776" y="3914119"/>
            <a:ext cx="1828801"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Migration experts</a:t>
            </a:r>
          </a:p>
        </p:txBody>
      </p:sp>
      <p:sp>
        <p:nvSpPr>
          <p:cNvPr id="11" name="TextBox 10">
            <a:extLst>
              <a:ext uri="{FF2B5EF4-FFF2-40B4-BE49-F238E27FC236}">
                <a16:creationId xmlns:a16="http://schemas.microsoft.com/office/drawing/2014/main" id="{A8F1B76C-DF04-43E6-A339-6F1EF04EA37D}"/>
              </a:ext>
            </a:extLst>
          </p:cNvPr>
          <p:cNvSpPr txBox="1"/>
          <p:nvPr/>
        </p:nvSpPr>
        <p:spPr>
          <a:xfrm>
            <a:off x="4918214" y="3133800"/>
            <a:ext cx="1352037"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Partners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 name="Title 1">
            <a:extLst>
              <a:ext uri="{FF2B5EF4-FFF2-40B4-BE49-F238E27FC236}">
                <a16:creationId xmlns:a16="http://schemas.microsoft.com/office/drawing/2014/main" id="{34D98B5B-C2AE-45C2-B012-8F63E932B96D}"/>
              </a:ext>
            </a:extLst>
          </p:cNvPr>
          <p:cNvSpPr txBox="1">
            <a:spLocks/>
          </p:cNvSpPr>
          <p:nvPr/>
        </p:nvSpPr>
        <p:spPr>
          <a:xfrm>
            <a:off x="2435267" y="3914119"/>
            <a:ext cx="1828800" cy="1938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ts val="0"/>
              </a:spcBef>
              <a:spcAft>
                <a:spcPts val="1200"/>
              </a:spcAft>
              <a:buClrTx/>
              <a:buSzPct val="90000"/>
              <a:buFontTx/>
              <a:buNone/>
              <a:tabLst/>
              <a:defRPr/>
            </a:pPr>
            <a:r>
              <a:rPr kumimoji="0" lang="en-US" sz="14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Right tools for the job</a:t>
            </a:r>
          </a:p>
        </p:txBody>
      </p:sp>
      <p:sp>
        <p:nvSpPr>
          <p:cNvPr id="13" name="TextBox 12">
            <a:extLst>
              <a:ext uri="{FF2B5EF4-FFF2-40B4-BE49-F238E27FC236}">
                <a16:creationId xmlns:a16="http://schemas.microsoft.com/office/drawing/2014/main" id="{C4671587-FACF-49B1-A113-2BF825189EBC}"/>
              </a:ext>
            </a:extLst>
          </p:cNvPr>
          <p:cNvSpPr txBox="1"/>
          <p:nvPr/>
        </p:nvSpPr>
        <p:spPr>
          <a:xfrm>
            <a:off x="2927885" y="3133800"/>
            <a:ext cx="843564" cy="387798"/>
          </a:xfrm>
          <a:prstGeom prst="rect">
            <a:avLst/>
          </a:prstGeom>
          <a:noFill/>
        </p:spPr>
        <p:txBody>
          <a:bodyPr wrap="none" lIns="0" tIns="0" rIns="0" bIns="0" rtlCol="0">
            <a:spAutoFit/>
          </a:bodyPr>
          <a:lstStyle/>
          <a:p>
            <a:pPr marL="0" marR="0" lvl="0" indent="0" algn="ctr" defTabSz="914192" rtl="0" eaLnBrk="1" fontAlgn="base" latinLnBrk="0" hangingPunct="1">
              <a:lnSpc>
                <a:spcPct val="90000"/>
              </a:lnSpc>
              <a:spcBef>
                <a:spcPts val="0"/>
              </a:spcBef>
              <a:spcAft>
                <a:spcPct val="0"/>
              </a:spcAft>
              <a:buClrTx/>
              <a:buSzTx/>
              <a:buFontTx/>
              <a:buNone/>
              <a:tabLst/>
              <a:defRPr/>
            </a:pPr>
            <a:r>
              <a:rPr kumimoji="0" lang="en-US" sz="2800" b="0" i="0" u="none" strike="noStrike" kern="1200" cap="none" spc="0" normalizeH="0" baseline="0" noProof="0">
                <a:ln w="3175">
                  <a:noFill/>
                </a:ln>
                <a:gradFill>
                  <a:gsLst>
                    <a:gs pos="0">
                      <a:srgbClr val="1A1A1A"/>
                    </a:gs>
                    <a:gs pos="100000">
                      <a:srgbClr val="1A1A1A"/>
                    </a:gs>
                  </a:gsLst>
                  <a:lin ang="5400000" scaled="1"/>
                </a:gradFill>
                <a:effectLst/>
                <a:uLnTx/>
                <a:uFillTx/>
                <a:latin typeface="Segoe UI Semibold"/>
                <a:ea typeface="+mn-ea"/>
                <a:cs typeface="Segoe UI Light" panose="020B0502040204020203" pitchFamily="34" charset="0"/>
              </a:rPr>
              <a:t>Tools</a:t>
            </a:r>
            <a:endParaRPr kumimoji="0" lang="en-US" sz="2800" b="1" i="0" u="none" strike="noStrike" kern="1200" cap="none" spc="0" normalizeH="0" baseline="0" noProof="0">
              <a:ln w="3175">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BD64322C-0625-4891-A857-D3E3B316D1A9}"/>
              </a:ext>
            </a:extLst>
          </p:cNvPr>
          <p:cNvCxnSpPr/>
          <p:nvPr/>
        </p:nvCxnSpPr>
        <p:spPr>
          <a:xfrm>
            <a:off x="225655" y="3795881"/>
            <a:ext cx="1828800" cy="0"/>
          </a:xfrm>
          <a:prstGeom prst="line">
            <a:avLst/>
          </a:prstGeom>
          <a:noFill/>
          <a:ln w="19050" cap="flat" cmpd="sng" algn="ctr">
            <a:solidFill>
              <a:schemeClr val="accent3"/>
            </a:solidFill>
            <a:prstDash val="solid"/>
            <a:headEnd type="none"/>
            <a:tailEnd type="none"/>
          </a:ln>
          <a:effectLst/>
        </p:spPr>
      </p:cxnSp>
      <p:cxnSp>
        <p:nvCxnSpPr>
          <p:cNvPr id="15" name="Straight Connector 14">
            <a:extLst>
              <a:ext uri="{FF2B5EF4-FFF2-40B4-BE49-F238E27FC236}">
                <a16:creationId xmlns:a16="http://schemas.microsoft.com/office/drawing/2014/main" id="{EE9755A9-B331-4BD5-A6E1-16FAD097A325}"/>
              </a:ext>
            </a:extLst>
          </p:cNvPr>
          <p:cNvCxnSpPr/>
          <p:nvPr/>
        </p:nvCxnSpPr>
        <p:spPr>
          <a:xfrm>
            <a:off x="2435267" y="3795881"/>
            <a:ext cx="1828800" cy="0"/>
          </a:xfrm>
          <a:prstGeom prst="line">
            <a:avLst/>
          </a:prstGeom>
          <a:noFill/>
          <a:ln w="19050" cap="flat" cmpd="sng" algn="ctr">
            <a:solidFill>
              <a:schemeClr val="accent3"/>
            </a:solidFill>
            <a:prstDash val="solid"/>
            <a:headEnd type="none"/>
            <a:tailEnd type="none"/>
          </a:ln>
          <a:effectLst/>
        </p:spPr>
      </p:cxnSp>
      <p:cxnSp>
        <p:nvCxnSpPr>
          <p:cNvPr id="16" name="Straight Connector 15">
            <a:extLst>
              <a:ext uri="{FF2B5EF4-FFF2-40B4-BE49-F238E27FC236}">
                <a16:creationId xmlns:a16="http://schemas.microsoft.com/office/drawing/2014/main" id="{F6216454-D668-4E76-86BA-C7B04699532B}"/>
              </a:ext>
            </a:extLst>
          </p:cNvPr>
          <p:cNvCxnSpPr/>
          <p:nvPr/>
        </p:nvCxnSpPr>
        <p:spPr>
          <a:xfrm>
            <a:off x="4679831" y="3795881"/>
            <a:ext cx="1828800" cy="0"/>
          </a:xfrm>
          <a:prstGeom prst="line">
            <a:avLst/>
          </a:prstGeom>
          <a:noFill/>
          <a:ln w="19050" cap="flat" cmpd="sng" algn="ctr">
            <a:solidFill>
              <a:schemeClr val="accent3"/>
            </a:solidFill>
            <a:prstDash val="solid"/>
            <a:headEnd type="none"/>
            <a:tailEnd type="none"/>
          </a:ln>
          <a:effectLst/>
        </p:spPr>
      </p:cxnSp>
      <p:pic>
        <p:nvPicPr>
          <p:cNvPr id="3" name="Picture 2">
            <a:extLst>
              <a:ext uri="{FF2B5EF4-FFF2-40B4-BE49-F238E27FC236}">
                <a16:creationId xmlns:a16="http://schemas.microsoft.com/office/drawing/2014/main" id="{2DFF1FA2-A1EC-4DE3-92FB-B76D5CB3AC94}"/>
              </a:ext>
            </a:extLst>
          </p:cNvPr>
          <p:cNvPicPr>
            <a:picLocks noChangeAspect="1"/>
          </p:cNvPicPr>
          <p:nvPr/>
        </p:nvPicPr>
        <p:blipFill>
          <a:blip r:embed="rId6"/>
          <a:stretch>
            <a:fillRect/>
          </a:stretch>
        </p:blipFill>
        <p:spPr>
          <a:xfrm>
            <a:off x="3624" y="4419600"/>
            <a:ext cx="12192000" cy="2438400"/>
          </a:xfrm>
          <a:prstGeom prst="rect">
            <a:avLst/>
          </a:prstGeom>
        </p:spPr>
      </p:pic>
    </p:spTree>
    <p:extLst>
      <p:ext uri="{BB962C8B-B14F-4D97-AF65-F5344CB8AC3E}">
        <p14:creationId xmlns:p14="http://schemas.microsoft.com/office/powerpoint/2010/main" val="34423078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5B8830-9D64-4220-9D7E-47F498688F20}"/>
              </a:ext>
            </a:extLst>
          </p:cNvPr>
          <p:cNvSpPr/>
          <p:nvPr/>
        </p:nvSpPr>
        <p:spPr bwMode="auto">
          <a:xfrm>
            <a:off x="6096000" y="0"/>
            <a:ext cx="6096000"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Title 4">
            <a:extLst>
              <a:ext uri="{FF2B5EF4-FFF2-40B4-BE49-F238E27FC236}">
                <a16:creationId xmlns:a16="http://schemas.microsoft.com/office/drawing/2014/main" id="{7495BBA5-B62F-48F9-B239-7F2813E1977D}"/>
              </a:ext>
            </a:extLst>
          </p:cNvPr>
          <p:cNvSpPr>
            <a:spLocks noGrp="1"/>
          </p:cNvSpPr>
          <p:nvPr>
            <p:ph type="title"/>
          </p:nvPr>
        </p:nvSpPr>
        <p:spPr>
          <a:xfrm>
            <a:off x="269240" y="354826"/>
            <a:ext cx="4039713" cy="1661993"/>
          </a:xfrm>
        </p:spPr>
        <p:txBody>
          <a:bodyPr>
            <a:normAutofit fontScale="90000"/>
          </a:bodyPr>
          <a:lstStyle/>
          <a:p>
            <a:r>
              <a:rPr lang="en-US" dirty="0">
                <a:solidFill>
                  <a:schemeClr val="tx1"/>
                </a:solidFill>
              </a:rPr>
              <a:t>Keep up to date on your Azure skills as you migrate </a:t>
            </a:r>
          </a:p>
        </p:txBody>
      </p:sp>
      <p:sp>
        <p:nvSpPr>
          <p:cNvPr id="25" name="Rectangle 24">
            <a:extLst>
              <a:ext uri="{FF2B5EF4-FFF2-40B4-BE49-F238E27FC236}">
                <a16:creationId xmlns:a16="http://schemas.microsoft.com/office/drawing/2014/main" id="{2EF3020E-70A2-42EC-863D-9ABB1AC81F60}"/>
              </a:ext>
            </a:extLst>
          </p:cNvPr>
          <p:cNvSpPr/>
          <p:nvPr/>
        </p:nvSpPr>
        <p:spPr>
          <a:xfrm>
            <a:off x="705966" y="2712171"/>
            <a:ext cx="3490253" cy="514368"/>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53694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Microsoft.com/Learn</a:t>
            </a:r>
          </a:p>
        </p:txBody>
      </p:sp>
      <p:sp>
        <p:nvSpPr>
          <p:cNvPr id="33" name="arrow_15">
            <a:extLst>
              <a:ext uri="{FF2B5EF4-FFF2-40B4-BE49-F238E27FC236}">
                <a16:creationId xmlns:a16="http://schemas.microsoft.com/office/drawing/2014/main" id="{CF4427DA-3BE5-41F8-9579-D2A42D304750}"/>
              </a:ext>
            </a:extLst>
          </p:cNvPr>
          <p:cNvSpPr>
            <a:spLocks noChangeAspect="1" noEditPoints="1"/>
          </p:cNvSpPr>
          <p:nvPr/>
        </p:nvSpPr>
        <p:spPr bwMode="auto">
          <a:xfrm>
            <a:off x="338536" y="2747604"/>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Title 1">
            <a:extLst>
              <a:ext uri="{FF2B5EF4-FFF2-40B4-BE49-F238E27FC236}">
                <a16:creationId xmlns:a16="http://schemas.microsoft.com/office/drawing/2014/main" id="{F79B5945-18F5-4DB7-9F08-92056DF51277}"/>
              </a:ext>
            </a:extLst>
          </p:cNvPr>
          <p:cNvSpPr txBox="1">
            <a:spLocks/>
          </p:cNvSpPr>
          <p:nvPr/>
        </p:nvSpPr>
        <p:spPr>
          <a:xfrm>
            <a:off x="1033587" y="3651908"/>
            <a:ext cx="416889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Build skills quickly</a:t>
            </a:r>
          </a:p>
        </p:txBody>
      </p:sp>
      <p:sp>
        <p:nvSpPr>
          <p:cNvPr id="51" name="Title 1">
            <a:extLst>
              <a:ext uri="{FF2B5EF4-FFF2-40B4-BE49-F238E27FC236}">
                <a16:creationId xmlns:a16="http://schemas.microsoft.com/office/drawing/2014/main" id="{4E855849-5C84-4C82-8FD0-9551EA63C4B5}"/>
              </a:ext>
            </a:extLst>
          </p:cNvPr>
          <p:cNvSpPr txBox="1">
            <a:spLocks/>
          </p:cNvSpPr>
          <p:nvPr/>
        </p:nvSpPr>
        <p:spPr>
          <a:xfrm>
            <a:off x="874676" y="4298065"/>
            <a:ext cx="7076653"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Measure Azure skill proficiency </a:t>
            </a:r>
          </a:p>
        </p:txBody>
      </p:sp>
      <p:sp>
        <p:nvSpPr>
          <p:cNvPr id="52" name="Title 1">
            <a:extLst>
              <a:ext uri="{FF2B5EF4-FFF2-40B4-BE49-F238E27FC236}">
                <a16:creationId xmlns:a16="http://schemas.microsoft.com/office/drawing/2014/main" id="{A399DC8F-49A6-4882-A504-33884E419A51}"/>
              </a:ext>
            </a:extLst>
          </p:cNvPr>
          <p:cNvSpPr txBox="1">
            <a:spLocks/>
          </p:cNvSpPr>
          <p:nvPr/>
        </p:nvSpPr>
        <p:spPr>
          <a:xfrm>
            <a:off x="874677" y="4989906"/>
            <a:ext cx="4858386" cy="433965"/>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pitchFamily="34" charset="0"/>
              </a:rPr>
              <a:t>Role based certification &amp; training</a:t>
            </a:r>
          </a:p>
        </p:txBody>
      </p:sp>
      <p:pic>
        <p:nvPicPr>
          <p:cNvPr id="54" name="Picture Placeholder 22">
            <a:extLst>
              <a:ext uri="{FF2B5EF4-FFF2-40B4-BE49-F238E27FC236}">
                <a16:creationId xmlns:a16="http://schemas.microsoft.com/office/drawing/2014/main" id="{1BC23679-4249-4FDF-A3FC-D84D7A99DA21}"/>
              </a:ext>
            </a:extLst>
          </p:cNvPr>
          <p:cNvPicPr>
            <a:picLocks noChangeAspect="1"/>
          </p:cNvPicPr>
          <p:nvPr/>
        </p:nvPicPr>
        <p:blipFill>
          <a:blip r:embed="rId3"/>
          <a:srcRect l="3184" r="3184"/>
          <a:stretch>
            <a:fillRect/>
          </a:stretch>
        </p:blipFill>
        <p:spPr>
          <a:xfrm>
            <a:off x="6754280" y="1813340"/>
            <a:ext cx="4805542" cy="4379861"/>
          </a:xfrm>
          <a:prstGeom prst="rect">
            <a:avLst/>
          </a:prstGeom>
          <a:ln>
            <a:noFill/>
          </a:ln>
        </p:spPr>
      </p:pic>
      <p:sp>
        <p:nvSpPr>
          <p:cNvPr id="2" name="TextBox 1">
            <a:extLst>
              <a:ext uri="{FF2B5EF4-FFF2-40B4-BE49-F238E27FC236}">
                <a16:creationId xmlns:a16="http://schemas.microsoft.com/office/drawing/2014/main" id="{D5DECF2B-A707-42FA-8E41-6780C28C97F1}"/>
              </a:ext>
            </a:extLst>
          </p:cNvPr>
          <p:cNvSpPr txBox="1"/>
          <p:nvPr/>
        </p:nvSpPr>
        <p:spPr>
          <a:xfrm>
            <a:off x="6754280" y="217714"/>
            <a:ext cx="4805542" cy="1411047"/>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1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Announcing</a:t>
            </a: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free migration course </a:t>
            </a:r>
            <a:b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br>
            <a:r>
              <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Assessing and Planning Azure Migration</a:t>
            </a: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9687070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46F5-5827-4336-9380-720B98FAA080}"/>
              </a:ext>
            </a:extLst>
          </p:cNvPr>
          <p:cNvSpPr>
            <a:spLocks noGrp="1"/>
          </p:cNvSpPr>
          <p:nvPr>
            <p:ph type="title"/>
          </p:nvPr>
        </p:nvSpPr>
        <p:spPr/>
        <p:txBody>
          <a:bodyPr/>
          <a:lstStyle/>
          <a:p>
            <a:r>
              <a:rPr lang="en-US"/>
              <a:t>Azure capabilities across apps, data, and infrastructure</a:t>
            </a:r>
          </a:p>
        </p:txBody>
      </p:sp>
      <p:sp>
        <p:nvSpPr>
          <p:cNvPr id="7" name="Rectangle 6">
            <a:extLst>
              <a:ext uri="{FF2B5EF4-FFF2-40B4-BE49-F238E27FC236}">
                <a16:creationId xmlns:a16="http://schemas.microsoft.com/office/drawing/2014/main" id="{6D8F1174-2C86-4569-9337-8D3EF10C81C4}"/>
              </a:ext>
            </a:extLst>
          </p:cNvPr>
          <p:cNvSpPr/>
          <p:nvPr/>
        </p:nvSpPr>
        <p:spPr>
          <a:xfrm>
            <a:off x="1587575" y="2020764"/>
            <a:ext cx="793294"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Migrate</a:t>
            </a:r>
          </a:p>
        </p:txBody>
      </p:sp>
      <p:sp>
        <p:nvSpPr>
          <p:cNvPr id="14" name="Rectangle 13">
            <a:extLst>
              <a:ext uri="{FF2B5EF4-FFF2-40B4-BE49-F238E27FC236}">
                <a16:creationId xmlns:a16="http://schemas.microsoft.com/office/drawing/2014/main" id="{9AA5767D-E9CB-44CA-BD25-47186377A5AF}"/>
              </a:ext>
            </a:extLst>
          </p:cNvPr>
          <p:cNvSpPr/>
          <p:nvPr/>
        </p:nvSpPr>
        <p:spPr>
          <a:xfrm>
            <a:off x="5628628" y="2027948"/>
            <a:ext cx="1754135"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Java and Tomcat</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in Azure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 </a:t>
            </a:r>
          </a:p>
        </p:txBody>
      </p:sp>
      <p:grpSp>
        <p:nvGrpSpPr>
          <p:cNvPr id="24" name="Group 23">
            <a:extLst>
              <a:ext uri="{FF2B5EF4-FFF2-40B4-BE49-F238E27FC236}">
                <a16:creationId xmlns:a16="http://schemas.microsoft.com/office/drawing/2014/main" id="{C8D0BAC5-E4E2-48A3-82BE-24A0B9D6158B}"/>
              </a:ext>
            </a:extLst>
          </p:cNvPr>
          <p:cNvGrpSpPr/>
          <p:nvPr/>
        </p:nvGrpSpPr>
        <p:grpSpPr>
          <a:xfrm>
            <a:off x="4581159" y="1857197"/>
            <a:ext cx="722861" cy="841234"/>
            <a:chOff x="6184462" y="2365639"/>
            <a:chExt cx="1292492" cy="1504149"/>
          </a:xfrm>
        </p:grpSpPr>
        <p:pic>
          <p:nvPicPr>
            <p:cNvPr id="25" name="Picture 24">
              <a:extLst>
                <a:ext uri="{FF2B5EF4-FFF2-40B4-BE49-F238E27FC236}">
                  <a16:creationId xmlns:a16="http://schemas.microsoft.com/office/drawing/2014/main" id="{5EE6EF97-B7DF-4C21-87AF-3E3CFD816293}"/>
                </a:ext>
              </a:extLst>
            </p:cNvPr>
            <p:cNvPicPr>
              <a:picLocks noChangeAspect="1"/>
            </p:cNvPicPr>
            <p:nvPr/>
          </p:nvPicPr>
          <p:blipFill>
            <a:blip r:embed="rId3"/>
            <a:stretch>
              <a:fillRect/>
            </a:stretch>
          </p:blipFill>
          <p:spPr>
            <a:xfrm>
              <a:off x="6184462" y="2365639"/>
              <a:ext cx="1292492" cy="722917"/>
            </a:xfrm>
            <a:prstGeom prst="rect">
              <a:avLst/>
            </a:prstGeom>
          </p:spPr>
        </p:pic>
        <p:pic>
          <p:nvPicPr>
            <p:cNvPr id="26" name="Picture 25">
              <a:extLst>
                <a:ext uri="{FF2B5EF4-FFF2-40B4-BE49-F238E27FC236}">
                  <a16:creationId xmlns:a16="http://schemas.microsoft.com/office/drawing/2014/main" id="{0B70AD5F-2869-491B-9742-CB3DE32F7D24}"/>
                </a:ext>
              </a:extLst>
            </p:cNvPr>
            <p:cNvPicPr>
              <a:picLocks noChangeAspect="1"/>
            </p:cNvPicPr>
            <p:nvPr/>
          </p:nvPicPr>
          <p:blipFill>
            <a:blip r:embed="rId4">
              <a:duotone>
                <a:schemeClr val="accent3">
                  <a:shade val="45000"/>
                  <a:satMod val="135000"/>
                </a:schemeClr>
                <a:prstClr val="white"/>
              </a:duotone>
            </a:blip>
            <a:stretch>
              <a:fillRect/>
            </a:stretch>
          </p:blipFill>
          <p:spPr>
            <a:xfrm>
              <a:off x="6441567" y="3225495"/>
              <a:ext cx="964951" cy="644293"/>
            </a:xfrm>
            <a:prstGeom prst="rect">
              <a:avLst/>
            </a:prstGeom>
          </p:spPr>
        </p:pic>
      </p:grpSp>
      <p:sp>
        <p:nvSpPr>
          <p:cNvPr id="20" name="Rectangle 19">
            <a:extLst>
              <a:ext uri="{FF2B5EF4-FFF2-40B4-BE49-F238E27FC236}">
                <a16:creationId xmlns:a16="http://schemas.microsoft.com/office/drawing/2014/main" id="{044347D5-8564-4AB6-AA78-642EB68DFE69}"/>
              </a:ext>
            </a:extLst>
          </p:cNvPr>
          <p:cNvSpPr/>
          <p:nvPr/>
        </p:nvSpPr>
        <p:spPr>
          <a:xfrm>
            <a:off x="9536810" y="2104003"/>
            <a:ext cx="2009589" cy="747897"/>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for</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PostgreSQL, MySQL</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FAB58AB3-5D25-47C5-88EF-CBC18FB470F2}"/>
              </a:ext>
            </a:extLst>
          </p:cNvPr>
          <p:cNvSpPr/>
          <p:nvPr/>
        </p:nvSpPr>
        <p:spPr>
          <a:xfrm>
            <a:off x="1587575" y="3432616"/>
            <a:ext cx="1082027"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Site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Recovery </a:t>
            </a:r>
          </a:p>
        </p:txBody>
      </p:sp>
      <p:sp>
        <p:nvSpPr>
          <p:cNvPr id="15" name="Rectangle 14">
            <a:extLst>
              <a:ext uri="{FF2B5EF4-FFF2-40B4-BE49-F238E27FC236}">
                <a16:creationId xmlns:a16="http://schemas.microsoft.com/office/drawing/2014/main" id="{42E09239-DB05-47AC-BE6C-A11F56488B04}"/>
              </a:ext>
            </a:extLst>
          </p:cNvPr>
          <p:cNvSpPr/>
          <p:nvPr/>
        </p:nvSpPr>
        <p:spPr>
          <a:xfrm>
            <a:off x="5628628" y="3515855"/>
            <a:ext cx="1472519"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Kubernetes on</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 service</a:t>
            </a:r>
          </a:p>
        </p:txBody>
      </p:sp>
      <p:pic>
        <p:nvPicPr>
          <p:cNvPr id="34" name="Graphic 33">
            <a:extLst>
              <a:ext uri="{FF2B5EF4-FFF2-40B4-BE49-F238E27FC236}">
                <a16:creationId xmlns:a16="http://schemas.microsoft.com/office/drawing/2014/main" id="{C950448C-3F2B-4A45-8727-D9530682C8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5368" y="3460455"/>
            <a:ext cx="714443" cy="645718"/>
          </a:xfrm>
          <a:prstGeom prst="rect">
            <a:avLst/>
          </a:prstGeom>
        </p:spPr>
      </p:pic>
      <p:sp>
        <p:nvSpPr>
          <p:cNvPr id="21" name="Rectangle 20">
            <a:extLst>
              <a:ext uri="{FF2B5EF4-FFF2-40B4-BE49-F238E27FC236}">
                <a16:creationId xmlns:a16="http://schemas.microsoft.com/office/drawing/2014/main" id="{24B7B2D0-8A2E-4A0C-9EE4-504F1910DF2B}"/>
              </a:ext>
            </a:extLst>
          </p:cNvPr>
          <p:cNvSpPr/>
          <p:nvPr/>
        </p:nvSpPr>
        <p:spPr>
          <a:xfrm>
            <a:off x="9517445" y="3515855"/>
            <a:ext cx="2029786"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SQL database</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managed instance</a:t>
            </a:r>
          </a:p>
        </p:txBody>
      </p:sp>
      <p:sp>
        <p:nvSpPr>
          <p:cNvPr id="9" name="Rectangle 8">
            <a:extLst>
              <a:ext uri="{FF2B5EF4-FFF2-40B4-BE49-F238E27FC236}">
                <a16:creationId xmlns:a16="http://schemas.microsoft.com/office/drawing/2014/main" id="{00C21FAF-FBF8-4A16-A471-568BE3D704A5}"/>
              </a:ext>
            </a:extLst>
          </p:cNvPr>
          <p:cNvSpPr/>
          <p:nvPr/>
        </p:nvSpPr>
        <p:spPr>
          <a:xfrm>
            <a:off x="1587575" y="4794473"/>
            <a:ext cx="1847878"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Database </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Migration Service </a:t>
            </a:r>
          </a:p>
        </p:txBody>
      </p:sp>
      <p:sp>
        <p:nvSpPr>
          <p:cNvPr id="16" name="Rectangle 15">
            <a:extLst>
              <a:ext uri="{FF2B5EF4-FFF2-40B4-BE49-F238E27FC236}">
                <a16:creationId xmlns:a16="http://schemas.microsoft.com/office/drawing/2014/main" id="{5A83F9E9-969D-4448-97D9-B23E3ACE461C}"/>
              </a:ext>
            </a:extLst>
          </p:cNvPr>
          <p:cNvSpPr/>
          <p:nvPr/>
        </p:nvSpPr>
        <p:spPr>
          <a:xfrm>
            <a:off x="5582305" y="4877712"/>
            <a:ext cx="1949060"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Red Hat Enterprise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Linux support </a:t>
            </a:r>
          </a:p>
        </p:txBody>
      </p:sp>
      <p:sp>
        <p:nvSpPr>
          <p:cNvPr id="22" name="Rectangle 21">
            <a:extLst>
              <a:ext uri="{FF2B5EF4-FFF2-40B4-BE49-F238E27FC236}">
                <a16:creationId xmlns:a16="http://schemas.microsoft.com/office/drawing/2014/main" id="{CCBEF688-F5DF-4F7A-81EB-A71FACECDA0F}"/>
              </a:ext>
            </a:extLst>
          </p:cNvPr>
          <p:cNvSpPr/>
          <p:nvPr/>
        </p:nvSpPr>
        <p:spPr>
          <a:xfrm>
            <a:off x="9517445" y="4877712"/>
            <a:ext cx="2162451" cy="498598"/>
          </a:xfrm>
          <a:prstGeom prst="rect">
            <a:avLst/>
          </a:prstGeom>
        </p:spPr>
        <p:txBody>
          <a:bodyPr wrap="none" lIns="0" tIns="0" rIns="0" bIns="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Cassandra/MongoDB</a:t>
            </a:r>
            <a:b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800" b="0" i="0" u="none" strike="noStrike" kern="1200" cap="none" spc="0" normalizeH="0" baseline="0" noProof="0">
                <a:ln>
                  <a:noFill/>
                </a:ln>
                <a:gradFill>
                  <a:gsLst>
                    <a:gs pos="2917">
                      <a:srgbClr val="0078D4"/>
                    </a:gs>
                    <a:gs pos="30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 Azure Cosmos DB</a:t>
            </a:r>
          </a:p>
        </p:txBody>
      </p:sp>
      <p:grpSp>
        <p:nvGrpSpPr>
          <p:cNvPr id="69" name="Group 68">
            <a:extLst>
              <a:ext uri="{FF2B5EF4-FFF2-40B4-BE49-F238E27FC236}">
                <a16:creationId xmlns:a16="http://schemas.microsoft.com/office/drawing/2014/main" id="{289E8321-A972-4FFF-90DF-77CD8213D590}"/>
              </a:ext>
            </a:extLst>
          </p:cNvPr>
          <p:cNvGrpSpPr/>
          <p:nvPr/>
        </p:nvGrpSpPr>
        <p:grpSpPr>
          <a:xfrm>
            <a:off x="8606296" y="4816734"/>
            <a:ext cx="587980" cy="611128"/>
            <a:chOff x="8723375" y="4876604"/>
            <a:chExt cx="457890" cy="475916"/>
          </a:xfrm>
        </p:grpSpPr>
        <p:pic>
          <p:nvPicPr>
            <p:cNvPr id="43" name="Picture 2" descr="Image result for mongodb logo">
              <a:extLst>
                <a:ext uri="{FF2B5EF4-FFF2-40B4-BE49-F238E27FC236}">
                  <a16:creationId xmlns:a16="http://schemas.microsoft.com/office/drawing/2014/main" id="{CA0ED640-84DA-4FE0-A9DC-DD2DF233A0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6503" y="5224670"/>
              <a:ext cx="444762" cy="1278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46CF9FC7-3791-4DF1-942C-D75ACA7FB207}"/>
                </a:ext>
              </a:extLst>
            </p:cNvPr>
            <p:cNvPicPr>
              <a:picLocks noChangeAspect="1"/>
            </p:cNvPicPr>
            <p:nvPr/>
          </p:nvPicPr>
          <p:blipFill>
            <a:blip r:embed="rId8"/>
            <a:stretch>
              <a:fillRect/>
            </a:stretch>
          </p:blipFill>
          <p:spPr>
            <a:xfrm>
              <a:off x="8723375" y="4876604"/>
              <a:ext cx="444762" cy="298337"/>
            </a:xfrm>
            <a:prstGeom prst="rect">
              <a:avLst/>
            </a:prstGeom>
          </p:spPr>
        </p:pic>
      </p:grpSp>
      <p:pic>
        <p:nvPicPr>
          <p:cNvPr id="50" name="Graphic 49">
            <a:extLst>
              <a:ext uri="{FF2B5EF4-FFF2-40B4-BE49-F238E27FC236}">
                <a16:creationId xmlns:a16="http://schemas.microsoft.com/office/drawing/2014/main" id="{7C61B32A-BD8E-405A-AF28-06514D57EEE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6660" y="3426176"/>
            <a:ext cx="566663" cy="474414"/>
          </a:xfrm>
          <a:prstGeom prst="rect">
            <a:avLst/>
          </a:prstGeom>
        </p:spPr>
      </p:pic>
      <p:pic>
        <p:nvPicPr>
          <p:cNvPr id="73" name="Picture 8" descr="Image result for red hat logo">
            <a:extLst>
              <a:ext uri="{FF2B5EF4-FFF2-40B4-BE49-F238E27FC236}">
                <a16:creationId xmlns:a16="http://schemas.microsoft.com/office/drawing/2014/main" id="{EA50FA2D-B9F0-46B8-9A58-AA70DDA8307C}"/>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96562" y="4980877"/>
            <a:ext cx="892055" cy="329969"/>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38B196AC-5065-4FB5-8291-12AFD5D7E0D2}"/>
              </a:ext>
            </a:extLst>
          </p:cNvPr>
          <p:cNvGrpSpPr/>
          <p:nvPr/>
        </p:nvGrpSpPr>
        <p:grpSpPr>
          <a:xfrm>
            <a:off x="8596224" y="3441645"/>
            <a:ext cx="608124" cy="538225"/>
            <a:chOff x="-3061803" y="4339487"/>
            <a:chExt cx="2824708" cy="2500031"/>
          </a:xfrm>
        </p:grpSpPr>
        <p:sp>
          <p:nvSpPr>
            <p:cNvPr id="47" name="Freeform: Shape 46">
              <a:extLst>
                <a:ext uri="{FF2B5EF4-FFF2-40B4-BE49-F238E27FC236}">
                  <a16:creationId xmlns:a16="http://schemas.microsoft.com/office/drawing/2014/main" id="{A3B6617C-986B-43A0-9B27-81AF77F570BE}"/>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64B6200-623E-4D23-BEDF-A2C659693C68}"/>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Oval 48">
              <a:extLst>
                <a:ext uri="{FF2B5EF4-FFF2-40B4-BE49-F238E27FC236}">
                  <a16:creationId xmlns:a16="http://schemas.microsoft.com/office/drawing/2014/main" id="{3E9D71F8-A2A7-488B-9ED9-461D55941982}"/>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59" name="Freeform 146">
              <a:extLst>
                <a:ext uri="{FF2B5EF4-FFF2-40B4-BE49-F238E27FC236}">
                  <a16:creationId xmlns:a16="http://schemas.microsoft.com/office/drawing/2014/main" id="{6798EF06-5683-47B6-ABD1-F488944B85AC}"/>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A9334C93-60F3-49FA-BA4F-FC0F5839EA90}"/>
              </a:ext>
            </a:extLst>
          </p:cNvPr>
          <p:cNvGrpSpPr/>
          <p:nvPr/>
        </p:nvGrpSpPr>
        <p:grpSpPr>
          <a:xfrm>
            <a:off x="8654571" y="1948980"/>
            <a:ext cx="491430" cy="653621"/>
            <a:chOff x="9026015" y="1725279"/>
            <a:chExt cx="300417" cy="399566"/>
          </a:xfrm>
        </p:grpSpPr>
        <p:grpSp>
          <p:nvGrpSpPr>
            <p:cNvPr id="60" name="Group 59">
              <a:extLst>
                <a:ext uri="{FF2B5EF4-FFF2-40B4-BE49-F238E27FC236}">
                  <a16:creationId xmlns:a16="http://schemas.microsoft.com/office/drawing/2014/main" id="{D8D23CF4-1C53-472D-9054-F7B8D5928FCF}"/>
                </a:ext>
              </a:extLst>
            </p:cNvPr>
            <p:cNvGrpSpPr/>
            <p:nvPr/>
          </p:nvGrpSpPr>
          <p:grpSpPr>
            <a:xfrm>
              <a:off x="9026015" y="1725279"/>
              <a:ext cx="300417" cy="399566"/>
              <a:chOff x="-3221510" y="1066363"/>
              <a:chExt cx="1588065" cy="2112184"/>
            </a:xfrm>
          </p:grpSpPr>
          <p:sp>
            <p:nvSpPr>
              <p:cNvPr id="61" name="Freeform: Shape 60">
                <a:extLst>
                  <a:ext uri="{FF2B5EF4-FFF2-40B4-BE49-F238E27FC236}">
                    <a16:creationId xmlns:a16="http://schemas.microsoft.com/office/drawing/2014/main" id="{4EB16060-ED0F-40A9-A380-8843462244AB}"/>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Oval 61">
                <a:extLst>
                  <a:ext uri="{FF2B5EF4-FFF2-40B4-BE49-F238E27FC236}">
                    <a16:creationId xmlns:a16="http://schemas.microsoft.com/office/drawing/2014/main" id="{B47FEB96-85BC-460D-9F43-6EC55CAC8696}"/>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81CED5E-942C-4DCA-BDB0-D2AD69B3AB14}"/>
                </a:ext>
              </a:extLst>
            </p:cNvPr>
            <p:cNvSpPr txBox="1"/>
            <p:nvPr/>
          </p:nvSpPr>
          <p:spPr>
            <a:xfrm>
              <a:off x="9089661" y="1886035"/>
              <a:ext cx="163649" cy="13170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My</a:t>
              </a:r>
            </a:p>
          </p:txBody>
        </p:sp>
      </p:grpSp>
      <p:pic>
        <p:nvPicPr>
          <p:cNvPr id="37" name="Picture 2" descr="Image result for azure migrate logo">
            <a:hlinkClick r:id="rId12"/>
            <a:extLst>
              <a:ext uri="{FF2B5EF4-FFF2-40B4-BE49-F238E27FC236}">
                <a16:creationId xmlns:a16="http://schemas.microsoft.com/office/drawing/2014/main" id="{60A993B8-581C-4925-AD45-716FD1F67B2D}"/>
              </a:ext>
            </a:extLst>
          </p:cNvPr>
          <p:cNvPicPr>
            <a:picLocks noChangeAspect="1" noChangeArrowheads="1"/>
          </p:cNvPicPr>
          <p:nvPr/>
        </p:nvPicPr>
        <p:blipFill>
          <a:blip r:embed="rId1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53167" y="1999578"/>
            <a:ext cx="892055" cy="472497"/>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EB78DF59-3248-433B-A113-80D895FCCCA9}"/>
              </a:ext>
            </a:extLst>
          </p:cNvPr>
          <p:cNvGrpSpPr/>
          <p:nvPr/>
        </p:nvGrpSpPr>
        <p:grpSpPr>
          <a:xfrm>
            <a:off x="553167" y="4678695"/>
            <a:ext cx="771219" cy="660332"/>
            <a:chOff x="8140457" y="1989821"/>
            <a:chExt cx="1989455" cy="1661645"/>
          </a:xfrm>
        </p:grpSpPr>
        <p:sp>
          <p:nvSpPr>
            <p:cNvPr id="39" name="Freeform 163">
              <a:extLst>
                <a:ext uri="{FF2B5EF4-FFF2-40B4-BE49-F238E27FC236}">
                  <a16:creationId xmlns:a16="http://schemas.microsoft.com/office/drawing/2014/main" id="{E0F35806-1563-4FD7-A4BA-037C4CF95A3A}"/>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6">
              <a:extLst>
                <a:ext uri="{FF2B5EF4-FFF2-40B4-BE49-F238E27FC236}">
                  <a16:creationId xmlns:a16="http://schemas.microsoft.com/office/drawing/2014/main" id="{EB44941B-804E-4369-95D8-CA6C648320DC}"/>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3" name="Up Arrow 7">
              <a:extLst>
                <a:ext uri="{FF2B5EF4-FFF2-40B4-BE49-F238E27FC236}">
                  <a16:creationId xmlns:a16="http://schemas.microsoft.com/office/drawing/2014/main" id="{6B0DE314-DAF8-4D75-971B-BDDAC3C93168}"/>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Freeform 8">
              <a:extLst>
                <a:ext uri="{FF2B5EF4-FFF2-40B4-BE49-F238E27FC236}">
                  <a16:creationId xmlns:a16="http://schemas.microsoft.com/office/drawing/2014/main" id="{463825DA-431D-4A21-A77C-837598C22149}"/>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55971678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438C-3CB4-4762-A1D0-406EC15FCAB2}"/>
              </a:ext>
            </a:extLst>
          </p:cNvPr>
          <p:cNvSpPr>
            <a:spLocks noGrp="1"/>
          </p:cNvSpPr>
          <p:nvPr>
            <p:ph type="title"/>
          </p:nvPr>
        </p:nvSpPr>
        <p:spPr>
          <a:xfrm>
            <a:off x="584200" y="457200"/>
            <a:ext cx="11018520" cy="1107996"/>
          </a:xfrm>
        </p:spPr>
        <p:txBody>
          <a:bodyPr>
            <a:normAutofit fontScale="90000"/>
          </a:bodyPr>
          <a:lstStyle/>
          <a:p>
            <a:pPr algn="l"/>
            <a:r>
              <a:rPr lang="en-US" dirty="0"/>
              <a:t>Migrate databases using </a:t>
            </a:r>
            <a:br>
              <a:rPr lang="en-US" dirty="0"/>
            </a:br>
            <a:r>
              <a:rPr lang="en-US" dirty="0"/>
              <a:t>Azure Database Migration Service</a:t>
            </a:r>
          </a:p>
        </p:txBody>
      </p:sp>
      <p:sp>
        <p:nvSpPr>
          <p:cNvPr id="19" name="Text Placeholder 2">
            <a:extLst>
              <a:ext uri="{FF2B5EF4-FFF2-40B4-BE49-F238E27FC236}">
                <a16:creationId xmlns:a16="http://schemas.microsoft.com/office/drawing/2014/main" id="{87B05BCC-5007-4F7C-9A97-DE2AD0EC62B1}"/>
              </a:ext>
            </a:extLst>
          </p:cNvPr>
          <p:cNvSpPr txBox="1">
            <a:spLocks/>
          </p:cNvSpPr>
          <p:nvPr/>
        </p:nvSpPr>
        <p:spPr>
          <a:xfrm>
            <a:off x="8639321" y="2198872"/>
            <a:ext cx="3593801" cy="3435584"/>
          </a:xfrm>
          <a:prstGeom prst="rect">
            <a:avLst/>
          </a:prstGeom>
        </p:spPr>
        <p:txBody>
          <a:bodyPr lIns="0"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0" indent="-224097" algn="l" defTabSz="914367" rtl="0" eaLnBrk="1" fontAlgn="auto" latinLnBrk="0" hangingPunct="1">
              <a:lnSpc>
                <a:spcPct val="90000"/>
              </a:lnSpc>
              <a:spcBef>
                <a:spcPct val="20000"/>
              </a:spcBef>
              <a:spcAft>
                <a:spcPts val="600"/>
              </a:spcAft>
              <a:buClrTx/>
              <a:buSzPct val="90000"/>
              <a:buFont typeface="Wingdings" panose="05000000000000000000" pitchFamily="2" charset="2"/>
              <a:buChar char=""/>
              <a:tabLst/>
              <a:defRPr/>
            </a:pPr>
            <a:endParaRPr kumimoji="0" lang="en-US" sz="18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6" name="Rectangle 5">
            <a:extLst>
              <a:ext uri="{FF2B5EF4-FFF2-40B4-BE49-F238E27FC236}">
                <a16:creationId xmlns:a16="http://schemas.microsoft.com/office/drawing/2014/main" id="{3B01E809-D3C3-45CC-8F50-77EB80D3A87E}"/>
              </a:ext>
            </a:extLst>
          </p:cNvPr>
          <p:cNvSpPr/>
          <p:nvPr/>
        </p:nvSpPr>
        <p:spPr>
          <a:xfrm>
            <a:off x="293687" y="6091179"/>
            <a:ext cx="11604625"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Seamless, end to end solution</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Near-zero downtime</a:t>
            </a:r>
            <a:r>
              <a:rPr kumimoji="0" lang="en-US" sz="1800" b="0" i="0" u="none" strike="noStrike" kern="1200" cap="none" spc="0" normalizeH="0" baseline="0" noProof="0">
                <a:ln>
                  <a:noFill/>
                </a:ln>
                <a:solidFill>
                  <a:srgbClr val="D83B01"/>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 Migrate at-scale from multiple sources</a:t>
            </a:r>
          </a:p>
        </p:txBody>
      </p:sp>
      <p:sp>
        <p:nvSpPr>
          <p:cNvPr id="123" name="TextBox 122">
            <a:extLst>
              <a:ext uri="{FF2B5EF4-FFF2-40B4-BE49-F238E27FC236}">
                <a16:creationId xmlns:a16="http://schemas.microsoft.com/office/drawing/2014/main" id="{1D5D42B5-BBA3-4097-A596-6C236193FDF1}"/>
              </a:ext>
            </a:extLst>
          </p:cNvPr>
          <p:cNvSpPr txBox="1"/>
          <p:nvPr/>
        </p:nvSpPr>
        <p:spPr>
          <a:xfrm>
            <a:off x="1292856" y="2710524"/>
            <a:ext cx="1342888" cy="253383"/>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D83B01"/>
                </a:solidFill>
                <a:effectLst/>
                <a:uLnTx/>
                <a:uFillTx/>
                <a:latin typeface="Segoe UI"/>
                <a:ea typeface="+mn-ea"/>
                <a:cs typeface="+mn-cs"/>
              </a:rPr>
              <a:t>On-premises</a:t>
            </a:r>
          </a:p>
        </p:txBody>
      </p:sp>
      <p:sp>
        <p:nvSpPr>
          <p:cNvPr id="125" name="TextBox 124">
            <a:extLst>
              <a:ext uri="{FF2B5EF4-FFF2-40B4-BE49-F238E27FC236}">
                <a16:creationId xmlns:a16="http://schemas.microsoft.com/office/drawing/2014/main" id="{B84BE7EB-D939-4CBB-9941-71B99D656867}"/>
              </a:ext>
            </a:extLst>
          </p:cNvPr>
          <p:cNvSpPr txBox="1"/>
          <p:nvPr/>
        </p:nvSpPr>
        <p:spPr>
          <a:xfrm>
            <a:off x="862305" y="3610700"/>
            <a:ext cx="1759008" cy="248894"/>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1A1A1A"/>
                </a:solidFill>
                <a:effectLst/>
                <a:uLnTx/>
                <a:uFillTx/>
                <a:latin typeface="Segoe UI"/>
                <a:ea typeface="+mn-ea"/>
                <a:cs typeface="+mn-cs"/>
              </a:rPr>
              <a:t>SQL Server  2005 - 2017</a:t>
            </a:r>
          </a:p>
        </p:txBody>
      </p:sp>
      <p:sp>
        <p:nvSpPr>
          <p:cNvPr id="126" name="TextBox 125">
            <a:extLst>
              <a:ext uri="{FF2B5EF4-FFF2-40B4-BE49-F238E27FC236}">
                <a16:creationId xmlns:a16="http://schemas.microsoft.com/office/drawing/2014/main" id="{0D0C6BB2-5447-45EF-91F2-07BE951A6B63}"/>
              </a:ext>
            </a:extLst>
          </p:cNvPr>
          <p:cNvSpPr txBox="1"/>
          <p:nvPr/>
        </p:nvSpPr>
        <p:spPr>
          <a:xfrm>
            <a:off x="4405622" y="4849685"/>
            <a:ext cx="1278119" cy="472160"/>
          </a:xfrm>
          <a:prstGeom prst="rect">
            <a:avLst/>
          </a:prstGeom>
        </p:spPr>
        <p:txBody>
          <a:bodyPr wrap="square" lIns="89642" tIns="44821" rIns="89642"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Assessment</a:t>
            </a:r>
          </a:p>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SSMA &amp; DMA</a:t>
            </a:r>
          </a:p>
        </p:txBody>
      </p:sp>
      <p:sp>
        <p:nvSpPr>
          <p:cNvPr id="128" name="Freeform 146">
            <a:extLst>
              <a:ext uri="{FF2B5EF4-FFF2-40B4-BE49-F238E27FC236}">
                <a16:creationId xmlns:a16="http://schemas.microsoft.com/office/drawing/2014/main" id="{D408743C-7AAD-4A51-9EB2-D4E622F86A8F}"/>
              </a:ext>
            </a:extLst>
          </p:cNvPr>
          <p:cNvSpPr>
            <a:spLocks noChangeAspect="1"/>
          </p:cNvSpPr>
          <p:nvPr/>
        </p:nvSpPr>
        <p:spPr bwMode="auto">
          <a:xfrm>
            <a:off x="9657205" y="1937298"/>
            <a:ext cx="1238432" cy="78431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38100">
            <a:solidFill>
              <a:schemeClr val="accent3"/>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Connector: Elbow 154">
            <a:extLst>
              <a:ext uri="{FF2B5EF4-FFF2-40B4-BE49-F238E27FC236}">
                <a16:creationId xmlns:a16="http://schemas.microsoft.com/office/drawing/2014/main" id="{F09BD4DC-606E-4C7E-8675-AEB8C9755229}"/>
              </a:ext>
            </a:extLst>
          </p:cNvPr>
          <p:cNvCxnSpPr>
            <a:cxnSpLocks/>
            <a:endCxn id="181" idx="2"/>
          </p:cNvCxnSpPr>
          <p:nvPr/>
        </p:nvCxnSpPr>
        <p:spPr>
          <a:xfrm rot="10800000" flipH="1" flipV="1">
            <a:off x="10138971" y="3163552"/>
            <a:ext cx="157403" cy="2142688"/>
          </a:xfrm>
          <a:prstGeom prst="bentConnector3">
            <a:avLst>
              <a:gd name="adj1" fmla="val -145232"/>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DB3EE44F-4C5B-4FC5-A410-6B557634796B}"/>
              </a:ext>
            </a:extLst>
          </p:cNvPr>
          <p:cNvSpPr txBox="1"/>
          <p:nvPr/>
        </p:nvSpPr>
        <p:spPr>
          <a:xfrm>
            <a:off x="6482204" y="4880864"/>
            <a:ext cx="1402374" cy="395216"/>
          </a:xfrm>
          <a:prstGeom prst="rect">
            <a:avLst/>
          </a:prstGeom>
        </p:spPr>
        <p:txBody>
          <a:bodyPr wrap="square" lIns="89642" tIns="44821" rIns="89642"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Azure Database Migration Service</a:t>
            </a:r>
          </a:p>
        </p:txBody>
      </p:sp>
      <p:grpSp>
        <p:nvGrpSpPr>
          <p:cNvPr id="178" name="Group 177">
            <a:extLst>
              <a:ext uri="{FF2B5EF4-FFF2-40B4-BE49-F238E27FC236}">
                <a16:creationId xmlns:a16="http://schemas.microsoft.com/office/drawing/2014/main" id="{39ED2146-BB6C-4BA7-875C-DC9F730FC9FF}"/>
              </a:ext>
            </a:extLst>
          </p:cNvPr>
          <p:cNvGrpSpPr/>
          <p:nvPr/>
        </p:nvGrpSpPr>
        <p:grpSpPr>
          <a:xfrm>
            <a:off x="10213190" y="5091310"/>
            <a:ext cx="455009" cy="392184"/>
            <a:chOff x="8376458" y="5925518"/>
            <a:chExt cx="1045926" cy="901512"/>
          </a:xfrm>
        </p:grpSpPr>
        <p:sp>
          <p:nvSpPr>
            <p:cNvPr id="179" name="Star: 4 Points 8">
              <a:extLst>
                <a:ext uri="{FF2B5EF4-FFF2-40B4-BE49-F238E27FC236}">
                  <a16:creationId xmlns:a16="http://schemas.microsoft.com/office/drawing/2014/main" id="{20CBB756-5844-4965-89D2-980B3AAF9F0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Star: 4 Points 8">
              <a:extLst>
                <a:ext uri="{FF2B5EF4-FFF2-40B4-BE49-F238E27FC236}">
                  <a16:creationId xmlns:a16="http://schemas.microsoft.com/office/drawing/2014/main" id="{28D4A4C9-1FE7-4F00-B751-5C49DA7552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099E05BE-4AF6-43D3-A9C6-8864F8DFA03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9">
              <a:extLst>
                <a:ext uri="{FF2B5EF4-FFF2-40B4-BE49-F238E27FC236}">
                  <a16:creationId xmlns:a16="http://schemas.microsoft.com/office/drawing/2014/main" id="{B0866C5E-3122-4318-95A5-B11D19D3A524}"/>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08" name="Straight Arrow Connector 207">
            <a:extLst>
              <a:ext uri="{FF2B5EF4-FFF2-40B4-BE49-F238E27FC236}">
                <a16:creationId xmlns:a16="http://schemas.microsoft.com/office/drawing/2014/main" id="{25F4EC0A-80BA-404E-AEF0-BBE4D169E2C2}"/>
              </a:ext>
            </a:extLst>
          </p:cNvPr>
          <p:cNvCxnSpPr/>
          <p:nvPr/>
        </p:nvCxnSpPr>
        <p:spPr>
          <a:xfrm flipV="1">
            <a:off x="9961860" y="4007435"/>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2FDBE4FB-05A2-42BB-AC34-1A1AFFBA89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71728" y="2158096"/>
            <a:ext cx="1172376" cy="620387"/>
          </a:xfrm>
          <a:prstGeom prst="rect">
            <a:avLst/>
          </a:prstGeom>
        </p:spPr>
      </p:pic>
      <p:pic>
        <p:nvPicPr>
          <p:cNvPr id="89" name="Picture 2" descr="Image result for mongodb logo">
            <a:extLst>
              <a:ext uri="{FF2B5EF4-FFF2-40B4-BE49-F238E27FC236}">
                <a16:creationId xmlns:a16="http://schemas.microsoft.com/office/drawing/2014/main" id="{2328E5BE-4246-4F66-B439-015CD0A8E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460" y="5388145"/>
            <a:ext cx="1136492" cy="29631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8E0CCB5-984C-414A-AED8-E405CF63CB6A}"/>
              </a:ext>
            </a:extLst>
          </p:cNvPr>
          <p:cNvPicPr>
            <a:picLocks noChangeAspect="1"/>
          </p:cNvPicPr>
          <p:nvPr/>
        </p:nvPicPr>
        <p:blipFill>
          <a:blip r:embed="rId5"/>
          <a:stretch>
            <a:fillRect/>
          </a:stretch>
        </p:blipFill>
        <p:spPr>
          <a:xfrm>
            <a:off x="1383726" y="4509980"/>
            <a:ext cx="716167" cy="796259"/>
          </a:xfrm>
          <a:prstGeom prst="rect">
            <a:avLst/>
          </a:prstGeom>
        </p:spPr>
      </p:pic>
      <p:pic>
        <p:nvPicPr>
          <p:cNvPr id="92" name="Picture 6" descr="Image result for mysql logo transparent">
            <a:extLst>
              <a:ext uri="{FF2B5EF4-FFF2-40B4-BE49-F238E27FC236}">
                <a16:creationId xmlns:a16="http://schemas.microsoft.com/office/drawing/2014/main" id="{E22B679C-D073-4B84-87F2-2F1493A05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633" y="4007435"/>
            <a:ext cx="698577" cy="361958"/>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Straight Arrow Connector 93">
            <a:extLst>
              <a:ext uri="{FF2B5EF4-FFF2-40B4-BE49-F238E27FC236}">
                <a16:creationId xmlns:a16="http://schemas.microsoft.com/office/drawing/2014/main" id="{8E8B8458-95F8-4DDF-8FFF-0AB35B1D59B7}"/>
              </a:ext>
            </a:extLst>
          </p:cNvPr>
          <p:cNvCxnSpPr/>
          <p:nvPr/>
        </p:nvCxnSpPr>
        <p:spPr>
          <a:xfrm flipV="1">
            <a:off x="9936468" y="4650753"/>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108031C-0606-45E2-905F-4EECA15E0C1C}"/>
              </a:ext>
            </a:extLst>
          </p:cNvPr>
          <p:cNvCxnSpPr>
            <a:cxnSpLocks/>
          </p:cNvCxnSpPr>
          <p:nvPr/>
        </p:nvCxnSpPr>
        <p:spPr>
          <a:xfrm>
            <a:off x="8520101" y="4370706"/>
            <a:ext cx="1371235"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4DB2FF0-261A-47D2-99B1-D1E26A33A5FD}"/>
              </a:ext>
            </a:extLst>
          </p:cNvPr>
          <p:cNvCxnSpPr>
            <a:cxnSpLocks/>
          </p:cNvCxnSpPr>
          <p:nvPr/>
        </p:nvCxnSpPr>
        <p:spPr>
          <a:xfrm>
            <a:off x="2528336" y="4387297"/>
            <a:ext cx="1141481"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389B2E-D660-4316-9C4B-5614704D1B02}"/>
              </a:ext>
            </a:extLst>
          </p:cNvPr>
          <p:cNvCxnSpPr/>
          <p:nvPr/>
        </p:nvCxnSpPr>
        <p:spPr>
          <a:xfrm>
            <a:off x="2520308" y="3273853"/>
            <a:ext cx="15591" cy="22965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02CD4B-8342-4950-BA57-1F29EC253921}"/>
              </a:ext>
            </a:extLst>
          </p:cNvPr>
          <p:cNvCxnSpPr>
            <a:cxnSpLocks/>
          </p:cNvCxnSpPr>
          <p:nvPr/>
        </p:nvCxnSpPr>
        <p:spPr>
          <a:xfrm flipH="1">
            <a:off x="2112772" y="327385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1B5565B-2D5D-4F62-B834-B3699246314A}"/>
              </a:ext>
            </a:extLst>
          </p:cNvPr>
          <p:cNvCxnSpPr>
            <a:cxnSpLocks/>
          </p:cNvCxnSpPr>
          <p:nvPr/>
        </p:nvCxnSpPr>
        <p:spPr>
          <a:xfrm flipH="1">
            <a:off x="2113468" y="4218643"/>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612C894-CC43-459D-9EC6-76AED2F2A32C}"/>
              </a:ext>
            </a:extLst>
          </p:cNvPr>
          <p:cNvCxnSpPr>
            <a:cxnSpLocks/>
          </p:cNvCxnSpPr>
          <p:nvPr/>
        </p:nvCxnSpPr>
        <p:spPr>
          <a:xfrm flipH="1">
            <a:off x="2119867" y="4833044"/>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4E24BB9-30D5-4899-B534-CF9A1DB91604}"/>
              </a:ext>
            </a:extLst>
          </p:cNvPr>
          <p:cNvCxnSpPr>
            <a:cxnSpLocks/>
          </p:cNvCxnSpPr>
          <p:nvPr/>
        </p:nvCxnSpPr>
        <p:spPr>
          <a:xfrm flipH="1">
            <a:off x="2119867" y="5566507"/>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ECA32253-B0C4-42B9-969E-6AC7E5A0CAEC}"/>
              </a:ext>
            </a:extLst>
          </p:cNvPr>
          <p:cNvPicPr>
            <a:picLocks noChangeAspect="1"/>
          </p:cNvPicPr>
          <p:nvPr/>
        </p:nvPicPr>
        <p:blipFill>
          <a:blip r:embed="rId7"/>
          <a:stretch>
            <a:fillRect/>
          </a:stretch>
        </p:blipFill>
        <p:spPr>
          <a:xfrm>
            <a:off x="1289164" y="1788061"/>
            <a:ext cx="934080" cy="934080"/>
          </a:xfrm>
          <a:prstGeom prst="rect">
            <a:avLst/>
          </a:prstGeom>
        </p:spPr>
      </p:pic>
      <p:grpSp>
        <p:nvGrpSpPr>
          <p:cNvPr id="12" name="Group 11">
            <a:extLst>
              <a:ext uri="{FF2B5EF4-FFF2-40B4-BE49-F238E27FC236}">
                <a16:creationId xmlns:a16="http://schemas.microsoft.com/office/drawing/2014/main" id="{7EC6349E-3FB2-4703-852D-EB21DBE257F2}"/>
              </a:ext>
            </a:extLst>
          </p:cNvPr>
          <p:cNvGrpSpPr/>
          <p:nvPr/>
        </p:nvGrpSpPr>
        <p:grpSpPr>
          <a:xfrm>
            <a:off x="4491139" y="3964023"/>
            <a:ext cx="966922" cy="624661"/>
            <a:chOff x="4668125" y="3289241"/>
            <a:chExt cx="872250" cy="563499"/>
          </a:xfrm>
        </p:grpSpPr>
        <p:pic>
          <p:nvPicPr>
            <p:cNvPr id="136" name="Picture 135">
              <a:extLst>
                <a:ext uri="{FF2B5EF4-FFF2-40B4-BE49-F238E27FC236}">
                  <a16:creationId xmlns:a16="http://schemas.microsoft.com/office/drawing/2014/main" id="{6CDC6FA2-9135-4C20-B9AD-9A84C8505C1F}"/>
                </a:ext>
              </a:extLst>
            </p:cNvPr>
            <p:cNvPicPr>
              <a:picLocks noChangeAspect="1"/>
            </p:cNvPicPr>
            <p:nvPr/>
          </p:nvPicPr>
          <p:blipFill>
            <a:blip r:embed="rId8"/>
            <a:stretch>
              <a:fillRect/>
            </a:stretch>
          </p:blipFill>
          <p:spPr>
            <a:xfrm>
              <a:off x="4668125" y="3289241"/>
              <a:ext cx="563499" cy="563499"/>
            </a:xfrm>
            <a:prstGeom prst="rect">
              <a:avLst/>
            </a:prstGeom>
          </p:spPr>
        </p:pic>
        <p:sp>
          <p:nvSpPr>
            <p:cNvPr id="10" name="Freeform 5">
              <a:extLst>
                <a:ext uri="{FF2B5EF4-FFF2-40B4-BE49-F238E27FC236}">
                  <a16:creationId xmlns:a16="http://schemas.microsoft.com/office/drawing/2014/main" id="{FAC91651-95D6-4882-A0C0-7705B6D5C26C}"/>
                </a:ext>
              </a:extLst>
            </p:cNvPr>
            <p:cNvSpPr>
              <a:spLocks/>
            </p:cNvSpPr>
            <p:nvPr/>
          </p:nvSpPr>
          <p:spPr bwMode="auto">
            <a:xfrm rot="18957309">
              <a:off x="5172075" y="3341688"/>
              <a:ext cx="368300" cy="368300"/>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3BD2F81C-0A2C-4F40-9A4F-AAA1F60276F4}"/>
              </a:ext>
            </a:extLst>
          </p:cNvPr>
          <p:cNvGrpSpPr/>
          <p:nvPr/>
        </p:nvGrpSpPr>
        <p:grpSpPr>
          <a:xfrm>
            <a:off x="10203440" y="2960719"/>
            <a:ext cx="608124" cy="538225"/>
            <a:chOff x="-3061803" y="4339487"/>
            <a:chExt cx="2824708" cy="2500031"/>
          </a:xfrm>
        </p:grpSpPr>
        <p:sp>
          <p:nvSpPr>
            <p:cNvPr id="138" name="Freeform: Shape 137">
              <a:extLst>
                <a:ext uri="{FF2B5EF4-FFF2-40B4-BE49-F238E27FC236}">
                  <a16:creationId xmlns:a16="http://schemas.microsoft.com/office/drawing/2014/main" id="{D7776759-3D9E-4246-96F1-B1E48A850525}"/>
                </a:ext>
              </a:extLst>
            </p:cNvPr>
            <p:cNvSpPr/>
            <p:nvPr/>
          </p:nvSpPr>
          <p:spPr>
            <a:xfrm>
              <a:off x="-3061803" y="4666324"/>
              <a:ext cx="1580271" cy="1783886"/>
            </a:xfrm>
            <a:custGeom>
              <a:avLst/>
              <a:gdLst>
                <a:gd name="connsiteX0" fmla="*/ 1022750 w 1580271"/>
                <a:gd name="connsiteY0" fmla="*/ 776055 h 1783886"/>
                <a:gd name="connsiteX1" fmla="*/ 1022750 w 1580271"/>
                <a:gd name="connsiteY1" fmla="*/ 1096184 h 1783886"/>
                <a:gd name="connsiteX2" fmla="*/ 1213398 w 1580271"/>
                <a:gd name="connsiteY2" fmla="*/ 1096184 h 1783886"/>
                <a:gd name="connsiteX3" fmla="*/ 1213398 w 1580271"/>
                <a:gd name="connsiteY3" fmla="*/ 1037695 h 1783886"/>
                <a:gd name="connsiteX4" fmla="*/ 1094857 w 1580271"/>
                <a:gd name="connsiteY4" fmla="*/ 1037695 h 1783886"/>
                <a:gd name="connsiteX5" fmla="*/ 1094857 w 1580271"/>
                <a:gd name="connsiteY5" fmla="*/ 776055 h 1783886"/>
                <a:gd name="connsiteX6" fmla="*/ 801219 w 1580271"/>
                <a:gd name="connsiteY6" fmla="*/ 770697 h 1783886"/>
                <a:gd name="connsiteX7" fmla="*/ 684687 w 1580271"/>
                <a:gd name="connsiteY7" fmla="*/ 817578 h 1783886"/>
                <a:gd name="connsiteX8" fmla="*/ 640708 w 1580271"/>
                <a:gd name="connsiteY8" fmla="*/ 940361 h 1783886"/>
                <a:gd name="connsiteX9" fmla="*/ 684017 w 1580271"/>
                <a:gd name="connsiteY9" fmla="*/ 1057117 h 1783886"/>
                <a:gd name="connsiteX10" fmla="*/ 796084 w 1580271"/>
                <a:gd name="connsiteY10" fmla="*/ 1101765 h 1783886"/>
                <a:gd name="connsiteX11" fmla="*/ 842295 w 1580271"/>
                <a:gd name="connsiteY11" fmla="*/ 1096184 h 1783886"/>
                <a:gd name="connsiteX12" fmla="*/ 884711 w 1580271"/>
                <a:gd name="connsiteY12" fmla="*/ 1139270 h 1783886"/>
                <a:gd name="connsiteX13" fmla="*/ 985617 w 1580271"/>
                <a:gd name="connsiteY13" fmla="*/ 1139270 h 1783886"/>
                <a:gd name="connsiteX14" fmla="*/ 904580 w 1580271"/>
                <a:gd name="connsiteY14" fmla="*/ 1061358 h 1783886"/>
                <a:gd name="connsiteX15" fmla="*/ 907482 w 1580271"/>
                <a:gd name="connsiteY15" fmla="*/ 1058568 h 1783886"/>
                <a:gd name="connsiteX16" fmla="*/ 910384 w 1580271"/>
                <a:gd name="connsiteY16" fmla="*/ 1055554 h 1783886"/>
                <a:gd name="connsiteX17" fmla="*/ 954363 w 1580271"/>
                <a:gd name="connsiteY17" fmla="*/ 933887 h 1783886"/>
                <a:gd name="connsiteX18" fmla="*/ 911947 w 1580271"/>
                <a:gd name="connsiteY18" fmla="*/ 815569 h 1783886"/>
                <a:gd name="connsiteX19" fmla="*/ 801219 w 1580271"/>
                <a:gd name="connsiteY19" fmla="*/ 770697 h 1783886"/>
                <a:gd name="connsiteX20" fmla="*/ 494187 w 1580271"/>
                <a:gd name="connsiteY20" fmla="*/ 770697 h 1783886"/>
                <a:gd name="connsiteX21" fmla="*/ 445966 w 1580271"/>
                <a:gd name="connsiteY21" fmla="*/ 776167 h 1783886"/>
                <a:gd name="connsiteX22" fmla="*/ 405894 w 1580271"/>
                <a:gd name="connsiteY22" fmla="*/ 793245 h 1783886"/>
                <a:gd name="connsiteX23" fmla="*/ 378547 w 1580271"/>
                <a:gd name="connsiteY23" fmla="*/ 822824 h 1783886"/>
                <a:gd name="connsiteX24" fmla="*/ 368501 w 1580271"/>
                <a:gd name="connsiteY24" fmla="*/ 865798 h 1783886"/>
                <a:gd name="connsiteX25" fmla="*/ 386919 w 1580271"/>
                <a:gd name="connsiteY25" fmla="*/ 920269 h 1783886"/>
                <a:gd name="connsiteX26" fmla="*/ 442841 w 1580271"/>
                <a:gd name="connsiteY26" fmla="*/ 958444 h 1783886"/>
                <a:gd name="connsiteX27" fmla="*/ 470300 w 1580271"/>
                <a:gd name="connsiteY27" fmla="*/ 970276 h 1783886"/>
                <a:gd name="connsiteX28" fmla="*/ 492289 w 1580271"/>
                <a:gd name="connsiteY28" fmla="*/ 982331 h 1783886"/>
                <a:gd name="connsiteX29" fmla="*/ 506911 w 1580271"/>
                <a:gd name="connsiteY29" fmla="*/ 995948 h 1783886"/>
                <a:gd name="connsiteX30" fmla="*/ 512269 w 1580271"/>
                <a:gd name="connsiteY30" fmla="*/ 1012692 h 1783886"/>
                <a:gd name="connsiteX31" fmla="*/ 508920 w 1580271"/>
                <a:gd name="connsiteY31" fmla="*/ 1025528 h 1783886"/>
                <a:gd name="connsiteX32" fmla="*/ 498763 w 1580271"/>
                <a:gd name="connsiteY32" fmla="*/ 1035797 h 1783886"/>
                <a:gd name="connsiteX33" fmla="*/ 481797 w 1580271"/>
                <a:gd name="connsiteY33" fmla="*/ 1042606 h 1783886"/>
                <a:gd name="connsiteX34" fmla="*/ 458021 w 1580271"/>
                <a:gd name="connsiteY34" fmla="*/ 1045062 h 1783886"/>
                <a:gd name="connsiteX35" fmla="*/ 412033 w 1580271"/>
                <a:gd name="connsiteY35" fmla="*/ 1036913 h 1783886"/>
                <a:gd name="connsiteX36" fmla="*/ 369841 w 1580271"/>
                <a:gd name="connsiteY36" fmla="*/ 1012468 h 1783886"/>
                <a:gd name="connsiteX37" fmla="*/ 369841 w 1580271"/>
                <a:gd name="connsiteY37" fmla="*/ 1083906 h 1783886"/>
                <a:gd name="connsiteX38" fmla="*/ 411029 w 1580271"/>
                <a:gd name="connsiteY38" fmla="*/ 1097300 h 1783886"/>
                <a:gd name="connsiteX39" fmla="*/ 461147 w 1580271"/>
                <a:gd name="connsiteY39" fmla="*/ 1101765 h 1783886"/>
                <a:gd name="connsiteX40" fmla="*/ 509925 w 1580271"/>
                <a:gd name="connsiteY40" fmla="*/ 1096854 h 1783886"/>
                <a:gd name="connsiteX41" fmla="*/ 550444 w 1580271"/>
                <a:gd name="connsiteY41" fmla="*/ 1080669 h 1783886"/>
                <a:gd name="connsiteX42" fmla="*/ 578014 w 1580271"/>
                <a:gd name="connsiteY42" fmla="*/ 1051201 h 1783886"/>
                <a:gd name="connsiteX43" fmla="*/ 588171 w 1580271"/>
                <a:gd name="connsiteY43" fmla="*/ 1006218 h 1783886"/>
                <a:gd name="connsiteX44" fmla="*/ 582367 w 1580271"/>
                <a:gd name="connsiteY44" fmla="*/ 972173 h 1783886"/>
                <a:gd name="connsiteX45" fmla="*/ 565624 w 1580271"/>
                <a:gd name="connsiteY45" fmla="*/ 946165 h 1783886"/>
                <a:gd name="connsiteX46" fmla="*/ 539393 w 1580271"/>
                <a:gd name="connsiteY46" fmla="*/ 925739 h 1783886"/>
                <a:gd name="connsiteX47" fmla="*/ 504902 w 1580271"/>
                <a:gd name="connsiteY47" fmla="*/ 908661 h 1783886"/>
                <a:gd name="connsiteX48" fmla="*/ 479676 w 1580271"/>
                <a:gd name="connsiteY48" fmla="*/ 897387 h 1783886"/>
                <a:gd name="connsiteX49" fmla="*/ 460700 w 1580271"/>
                <a:gd name="connsiteY49" fmla="*/ 886225 h 1783886"/>
                <a:gd name="connsiteX50" fmla="*/ 448645 w 1580271"/>
                <a:gd name="connsiteY50" fmla="*/ 874170 h 1783886"/>
                <a:gd name="connsiteX51" fmla="*/ 444404 w 1580271"/>
                <a:gd name="connsiteY51" fmla="*/ 859771 h 1783886"/>
                <a:gd name="connsiteX52" fmla="*/ 448199 w 1580271"/>
                <a:gd name="connsiteY52" fmla="*/ 846488 h 1783886"/>
                <a:gd name="connsiteX53" fmla="*/ 458914 w 1580271"/>
                <a:gd name="connsiteY53" fmla="*/ 836330 h 1783886"/>
                <a:gd name="connsiteX54" fmla="*/ 475881 w 1580271"/>
                <a:gd name="connsiteY54" fmla="*/ 829745 h 1783886"/>
                <a:gd name="connsiteX55" fmla="*/ 498205 w 1580271"/>
                <a:gd name="connsiteY55" fmla="*/ 827401 h 1783886"/>
                <a:gd name="connsiteX56" fmla="*/ 517069 w 1580271"/>
                <a:gd name="connsiteY56" fmla="*/ 828740 h 1783886"/>
                <a:gd name="connsiteX57" fmla="*/ 537049 w 1580271"/>
                <a:gd name="connsiteY57" fmla="*/ 832870 h 1783886"/>
                <a:gd name="connsiteX58" fmla="*/ 556583 w 1580271"/>
                <a:gd name="connsiteY58" fmla="*/ 839902 h 1783886"/>
                <a:gd name="connsiteX59" fmla="*/ 574107 w 1580271"/>
                <a:gd name="connsiteY59" fmla="*/ 849725 h 1783886"/>
                <a:gd name="connsiteX60" fmla="*/ 574107 w 1580271"/>
                <a:gd name="connsiteY60" fmla="*/ 782975 h 1783886"/>
                <a:gd name="connsiteX61" fmla="*/ 538500 w 1580271"/>
                <a:gd name="connsiteY61" fmla="*/ 773711 h 1783886"/>
                <a:gd name="connsiteX62" fmla="*/ 494187 w 1580271"/>
                <a:gd name="connsiteY62" fmla="*/ 770697 h 1783886"/>
                <a:gd name="connsiteX63" fmla="*/ 0 w 1580271"/>
                <a:gd name="connsiteY63" fmla="*/ 0 h 1783886"/>
                <a:gd name="connsiteX64" fmla="*/ 790136 w 1580271"/>
                <a:gd name="connsiteY64" fmla="*/ 321508 h 1783886"/>
                <a:gd name="connsiteX65" fmla="*/ 1580271 w 1580271"/>
                <a:gd name="connsiteY65" fmla="*/ 0 h 1783886"/>
                <a:gd name="connsiteX66" fmla="*/ 1580271 w 1580271"/>
                <a:gd name="connsiteY66" fmla="*/ 1060562 h 1783886"/>
                <a:gd name="connsiteX67" fmla="*/ 1528056 w 1580271"/>
                <a:gd name="connsiteY67" fmla="*/ 1117754 h 1783886"/>
                <a:gd name="connsiteX68" fmla="*/ 1442450 w 1580271"/>
                <a:gd name="connsiteY68" fmla="*/ 1285002 h 1783886"/>
                <a:gd name="connsiteX69" fmla="*/ 875852 w 1580271"/>
                <a:gd name="connsiteY69" fmla="*/ 1714835 h 1783886"/>
                <a:gd name="connsiteX70" fmla="*/ 883670 w 1580271"/>
                <a:gd name="connsiteY70" fmla="*/ 1780044 h 1783886"/>
                <a:gd name="connsiteX71" fmla="*/ 790136 w 1580271"/>
                <a:gd name="connsiteY71" fmla="*/ 1783886 h 1783886"/>
                <a:gd name="connsiteX72" fmla="*/ 0 w 1580271"/>
                <a:gd name="connsiteY72"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80271" h="1783886">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060562"/>
                  </a:lnTo>
                  <a:lnTo>
                    <a:pt x="1528056" y="1117754"/>
                  </a:lnTo>
                  <a:cubicBezTo>
                    <a:pt x="1487769" y="1170150"/>
                    <a:pt x="1458199" y="1227242"/>
                    <a:pt x="1442450" y="1285002"/>
                  </a:cubicBezTo>
                  <a:cubicBezTo>
                    <a:pt x="1071636" y="1167124"/>
                    <a:pt x="870689" y="1500894"/>
                    <a:pt x="875852" y="1714835"/>
                  </a:cubicBezTo>
                  <a:lnTo>
                    <a:pt x="883670" y="1780044"/>
                  </a:lnTo>
                  <a:lnTo>
                    <a:pt x="790136" y="1783886"/>
                  </a:ln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95F5970-B4FB-4615-88A3-001C1979D030}"/>
                </a:ext>
              </a:extLst>
            </p:cNvPr>
            <p:cNvSpPr/>
            <p:nvPr/>
          </p:nvSpPr>
          <p:spPr>
            <a:xfrm>
              <a:off x="-2345193" y="5499083"/>
              <a:ext cx="161851" cy="206723"/>
            </a:xfrm>
            <a:custGeom>
              <a:avLst/>
              <a:gdLst/>
              <a:ahLst/>
              <a:cxnLst/>
              <a:rect l="l" t="t" r="r" b="b"/>
              <a:pathLst>
                <a:path w="161851" h="206723">
                  <a:moveTo>
                    <a:pt x="82600" y="0"/>
                  </a:moveTo>
                  <a:cubicBezTo>
                    <a:pt x="107305" y="0"/>
                    <a:pt x="126653" y="9228"/>
                    <a:pt x="140643" y="27682"/>
                  </a:cubicBezTo>
                  <a:cubicBezTo>
                    <a:pt x="154781" y="46286"/>
                    <a:pt x="161851" y="72108"/>
                    <a:pt x="161851" y="105148"/>
                  </a:cubicBezTo>
                  <a:cubicBezTo>
                    <a:pt x="161851" y="136848"/>
                    <a:pt x="154558" y="161777"/>
                    <a:pt x="139973" y="179934"/>
                  </a:cubicBezTo>
                  <a:cubicBezTo>
                    <a:pt x="125388" y="197793"/>
                    <a:pt x="105668" y="206723"/>
                    <a:pt x="80814" y="206723"/>
                  </a:cubicBezTo>
                  <a:cubicBezTo>
                    <a:pt x="56704" y="206723"/>
                    <a:pt x="37207" y="197495"/>
                    <a:pt x="22324" y="179041"/>
                  </a:cubicBezTo>
                  <a:cubicBezTo>
                    <a:pt x="7442" y="160586"/>
                    <a:pt x="0" y="135508"/>
                    <a:pt x="0" y="103808"/>
                  </a:cubicBezTo>
                  <a:cubicBezTo>
                    <a:pt x="0" y="72554"/>
                    <a:pt x="7442" y="47477"/>
                    <a:pt x="22324" y="28575"/>
                  </a:cubicBezTo>
                  <a:cubicBezTo>
                    <a:pt x="37356" y="9525"/>
                    <a:pt x="57448" y="0"/>
                    <a:pt x="82600" y="0"/>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2BF922F6-F986-4EED-B2A5-9539179022A4}"/>
                </a:ext>
              </a:extLst>
            </p:cNvPr>
            <p:cNvSpPr/>
            <p:nvPr/>
          </p:nvSpPr>
          <p:spPr bwMode="auto">
            <a:xfrm>
              <a:off x="-3040383" y="4339487"/>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sp>
          <p:nvSpPr>
            <p:cNvPr id="141" name="Freeform 146">
              <a:extLst>
                <a:ext uri="{FF2B5EF4-FFF2-40B4-BE49-F238E27FC236}">
                  <a16:creationId xmlns:a16="http://schemas.microsoft.com/office/drawing/2014/main" id="{0C87D340-9311-4606-B655-6AF138D70566}"/>
                </a:ext>
              </a:extLst>
            </p:cNvPr>
            <p:cNvSpPr>
              <a:spLocks noChangeAspect="1"/>
            </p:cNvSpPr>
            <p:nvPr/>
          </p:nvSpPr>
          <p:spPr bwMode="auto">
            <a:xfrm>
              <a:off x="-2100440" y="5659447"/>
              <a:ext cx="1863345" cy="11800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02E2D862-3652-4A6F-8CCA-4A7CDD7E79D6}"/>
              </a:ext>
            </a:extLst>
          </p:cNvPr>
          <p:cNvGrpSpPr/>
          <p:nvPr/>
        </p:nvGrpSpPr>
        <p:grpSpPr>
          <a:xfrm>
            <a:off x="10205258" y="4423704"/>
            <a:ext cx="330137" cy="439094"/>
            <a:chOff x="-816610" y="3511836"/>
            <a:chExt cx="1588065" cy="2112184"/>
          </a:xfrm>
        </p:grpSpPr>
        <p:grpSp>
          <p:nvGrpSpPr>
            <p:cNvPr id="142" name="Group 141">
              <a:extLst>
                <a:ext uri="{FF2B5EF4-FFF2-40B4-BE49-F238E27FC236}">
                  <a16:creationId xmlns:a16="http://schemas.microsoft.com/office/drawing/2014/main" id="{DB63F77A-4127-4336-B046-213589794427}"/>
                </a:ext>
              </a:extLst>
            </p:cNvPr>
            <p:cNvGrpSpPr/>
            <p:nvPr/>
          </p:nvGrpSpPr>
          <p:grpSpPr>
            <a:xfrm>
              <a:off x="-816610" y="3511836"/>
              <a:ext cx="1588065" cy="2112184"/>
              <a:chOff x="-3221510" y="1066363"/>
              <a:chExt cx="1588065" cy="2112184"/>
            </a:xfrm>
          </p:grpSpPr>
          <p:sp>
            <p:nvSpPr>
              <p:cNvPr id="143" name="Freeform: Shape 142">
                <a:extLst>
                  <a:ext uri="{FF2B5EF4-FFF2-40B4-BE49-F238E27FC236}">
                    <a16:creationId xmlns:a16="http://schemas.microsoft.com/office/drawing/2014/main" id="{C81A0517-A460-42BF-8CA7-2601A044520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82E4DE38-F630-4856-B9B4-01B9728817E2}"/>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152" name="Group 151">
              <a:extLst>
                <a:ext uri="{FF2B5EF4-FFF2-40B4-BE49-F238E27FC236}">
                  <a16:creationId xmlns:a16="http://schemas.microsoft.com/office/drawing/2014/main" id="{749AA8AE-6EBF-4F95-9A38-3FC659419E0C}"/>
                </a:ext>
              </a:extLst>
            </p:cNvPr>
            <p:cNvGrpSpPr/>
            <p:nvPr/>
          </p:nvGrpSpPr>
          <p:grpSpPr>
            <a:xfrm>
              <a:off x="-645170" y="4304628"/>
              <a:ext cx="1203618" cy="1246916"/>
              <a:chOff x="10970759" y="2371811"/>
              <a:chExt cx="661987" cy="685800"/>
            </a:xfrm>
            <a:solidFill>
              <a:schemeClr val="bg1">
                <a:lumMod val="85000"/>
              </a:schemeClr>
            </a:solidFill>
          </p:grpSpPr>
          <p:sp>
            <p:nvSpPr>
              <p:cNvPr id="153" name="Freeform 235">
                <a:extLst>
                  <a:ext uri="{FF2B5EF4-FFF2-40B4-BE49-F238E27FC236}">
                    <a16:creationId xmlns:a16="http://schemas.microsoft.com/office/drawing/2014/main" id="{2212DC5F-4B1F-4573-A8F2-755847574FD3}"/>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236">
                <a:extLst>
                  <a:ext uri="{FF2B5EF4-FFF2-40B4-BE49-F238E27FC236}">
                    <a16:creationId xmlns:a16="http://schemas.microsoft.com/office/drawing/2014/main" id="{15D93759-35F6-42DC-ADBF-D3444942B89F}"/>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1"/>
              </a:solidFill>
              <a:ln w="3175">
                <a:solidFill>
                  <a:schemeClr val="bg1"/>
                </a:solid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BE43C01A-AD60-461D-95EE-FBD4724604CD}"/>
              </a:ext>
            </a:extLst>
          </p:cNvPr>
          <p:cNvGrpSpPr/>
          <p:nvPr/>
        </p:nvGrpSpPr>
        <p:grpSpPr>
          <a:xfrm>
            <a:off x="10200936" y="3745527"/>
            <a:ext cx="342422" cy="455434"/>
            <a:chOff x="9026015" y="1725279"/>
            <a:chExt cx="300417" cy="399566"/>
          </a:xfrm>
        </p:grpSpPr>
        <p:grpSp>
          <p:nvGrpSpPr>
            <p:cNvPr id="156" name="Group 155">
              <a:extLst>
                <a:ext uri="{FF2B5EF4-FFF2-40B4-BE49-F238E27FC236}">
                  <a16:creationId xmlns:a16="http://schemas.microsoft.com/office/drawing/2014/main" id="{283CC7BF-9BE1-4E09-9160-F58FF289229A}"/>
                </a:ext>
              </a:extLst>
            </p:cNvPr>
            <p:cNvGrpSpPr/>
            <p:nvPr/>
          </p:nvGrpSpPr>
          <p:grpSpPr>
            <a:xfrm>
              <a:off x="9026015" y="1725279"/>
              <a:ext cx="300417" cy="399566"/>
              <a:chOff x="-3221510" y="1066363"/>
              <a:chExt cx="1588065" cy="2112184"/>
            </a:xfrm>
          </p:grpSpPr>
          <p:sp>
            <p:nvSpPr>
              <p:cNvPr id="158" name="Freeform: Shape 157">
                <a:extLst>
                  <a:ext uri="{FF2B5EF4-FFF2-40B4-BE49-F238E27FC236}">
                    <a16:creationId xmlns:a16="http://schemas.microsoft.com/office/drawing/2014/main" id="{A659DDDF-A9F4-479B-9FA7-F2E60A5CDCF5}"/>
                  </a:ext>
                </a:extLst>
              </p:cNvPr>
              <p:cNvSpPr/>
              <p:nvPr/>
            </p:nvSpPr>
            <p:spPr>
              <a:xfrm>
                <a:off x="-3221510" y="1385893"/>
                <a:ext cx="1588065" cy="1792654"/>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1A1A1A"/>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343CD7CF-D4C0-47D0-89C6-810740171CB5}"/>
                  </a:ext>
                </a:extLst>
              </p:cNvPr>
              <p:cNvSpPr/>
              <p:nvPr/>
            </p:nvSpPr>
            <p:spPr bwMode="auto">
              <a:xfrm>
                <a:off x="-3192783" y="1066363"/>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157" name="TextBox 156">
              <a:extLst>
                <a:ext uri="{FF2B5EF4-FFF2-40B4-BE49-F238E27FC236}">
                  <a16:creationId xmlns:a16="http://schemas.microsoft.com/office/drawing/2014/main" id="{56350A6B-7942-488D-9775-CD45109CDDB6}"/>
                </a:ext>
              </a:extLst>
            </p:cNvPr>
            <p:cNvSpPr txBox="1"/>
            <p:nvPr/>
          </p:nvSpPr>
          <p:spPr>
            <a:xfrm>
              <a:off x="9089661" y="1886035"/>
              <a:ext cx="188764" cy="1521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My</a:t>
              </a:r>
            </a:p>
          </p:txBody>
        </p:sp>
      </p:grpSp>
      <p:grpSp>
        <p:nvGrpSpPr>
          <p:cNvPr id="160" name="Group 159">
            <a:extLst>
              <a:ext uri="{FF2B5EF4-FFF2-40B4-BE49-F238E27FC236}">
                <a16:creationId xmlns:a16="http://schemas.microsoft.com/office/drawing/2014/main" id="{D54C0FE4-A41E-4428-B8ED-E3EFD3416921}"/>
              </a:ext>
            </a:extLst>
          </p:cNvPr>
          <p:cNvGrpSpPr/>
          <p:nvPr/>
        </p:nvGrpSpPr>
        <p:grpSpPr>
          <a:xfrm>
            <a:off x="1549306" y="3012287"/>
            <a:ext cx="413796" cy="552695"/>
            <a:chOff x="-1705532" y="-327265"/>
            <a:chExt cx="1580271" cy="2110722"/>
          </a:xfrm>
        </p:grpSpPr>
        <p:sp>
          <p:nvSpPr>
            <p:cNvPr id="161" name="Freeform: Shape 160">
              <a:extLst>
                <a:ext uri="{FF2B5EF4-FFF2-40B4-BE49-F238E27FC236}">
                  <a16:creationId xmlns:a16="http://schemas.microsoft.com/office/drawing/2014/main" id="{15E87AF4-580F-4E0C-BA64-B896DEDDA485}"/>
                </a:ext>
              </a:extLst>
            </p:cNvPr>
            <p:cNvSpPr/>
            <p:nvPr/>
          </p:nvSpPr>
          <p:spPr>
            <a:xfrm>
              <a:off x="-1705532" y="-429"/>
              <a:ext cx="1580271" cy="1783886"/>
            </a:xfrm>
            <a:custGeom>
              <a:avLst/>
              <a:gdLst>
                <a:gd name="connsiteX0" fmla="*/ 799210 w 1580271"/>
                <a:gd name="connsiteY0" fmla="*/ 832759 h 1783886"/>
                <a:gd name="connsiteX1" fmla="*/ 857253 w 1580271"/>
                <a:gd name="connsiteY1" fmla="*/ 860441 h 1783886"/>
                <a:gd name="connsiteX2" fmla="*/ 878461 w 1580271"/>
                <a:gd name="connsiteY2" fmla="*/ 937907 h 1783886"/>
                <a:gd name="connsiteX3" fmla="*/ 856583 w 1580271"/>
                <a:gd name="connsiteY3" fmla="*/ 1012693 h 1783886"/>
                <a:gd name="connsiteX4" fmla="*/ 797424 w 1580271"/>
                <a:gd name="connsiteY4" fmla="*/ 1039482 h 1783886"/>
                <a:gd name="connsiteX5" fmla="*/ 738934 w 1580271"/>
                <a:gd name="connsiteY5" fmla="*/ 1011800 h 1783886"/>
                <a:gd name="connsiteX6" fmla="*/ 716610 w 1580271"/>
                <a:gd name="connsiteY6" fmla="*/ 936567 h 1783886"/>
                <a:gd name="connsiteX7" fmla="*/ 738934 w 1580271"/>
                <a:gd name="connsiteY7" fmla="*/ 861334 h 1783886"/>
                <a:gd name="connsiteX8" fmla="*/ 799210 w 1580271"/>
                <a:gd name="connsiteY8" fmla="*/ 832759 h 1783886"/>
                <a:gd name="connsiteX9" fmla="*/ 1022750 w 1580271"/>
                <a:gd name="connsiteY9" fmla="*/ 776055 h 1783886"/>
                <a:gd name="connsiteX10" fmla="*/ 1022750 w 1580271"/>
                <a:gd name="connsiteY10" fmla="*/ 1096184 h 1783886"/>
                <a:gd name="connsiteX11" fmla="*/ 1213398 w 1580271"/>
                <a:gd name="connsiteY11" fmla="*/ 1096184 h 1783886"/>
                <a:gd name="connsiteX12" fmla="*/ 1213398 w 1580271"/>
                <a:gd name="connsiteY12" fmla="*/ 1037695 h 1783886"/>
                <a:gd name="connsiteX13" fmla="*/ 1094857 w 1580271"/>
                <a:gd name="connsiteY13" fmla="*/ 1037695 h 1783886"/>
                <a:gd name="connsiteX14" fmla="*/ 1094857 w 1580271"/>
                <a:gd name="connsiteY14" fmla="*/ 776055 h 1783886"/>
                <a:gd name="connsiteX15" fmla="*/ 801219 w 1580271"/>
                <a:gd name="connsiteY15" fmla="*/ 770697 h 1783886"/>
                <a:gd name="connsiteX16" fmla="*/ 684687 w 1580271"/>
                <a:gd name="connsiteY16" fmla="*/ 817578 h 1783886"/>
                <a:gd name="connsiteX17" fmla="*/ 640708 w 1580271"/>
                <a:gd name="connsiteY17" fmla="*/ 940361 h 1783886"/>
                <a:gd name="connsiteX18" fmla="*/ 684017 w 1580271"/>
                <a:gd name="connsiteY18" fmla="*/ 1057117 h 1783886"/>
                <a:gd name="connsiteX19" fmla="*/ 796084 w 1580271"/>
                <a:gd name="connsiteY19" fmla="*/ 1101765 h 1783886"/>
                <a:gd name="connsiteX20" fmla="*/ 842295 w 1580271"/>
                <a:gd name="connsiteY20" fmla="*/ 1096184 h 1783886"/>
                <a:gd name="connsiteX21" fmla="*/ 884711 w 1580271"/>
                <a:gd name="connsiteY21" fmla="*/ 1139270 h 1783886"/>
                <a:gd name="connsiteX22" fmla="*/ 985617 w 1580271"/>
                <a:gd name="connsiteY22" fmla="*/ 1139270 h 1783886"/>
                <a:gd name="connsiteX23" fmla="*/ 904580 w 1580271"/>
                <a:gd name="connsiteY23" fmla="*/ 1061358 h 1783886"/>
                <a:gd name="connsiteX24" fmla="*/ 907482 w 1580271"/>
                <a:gd name="connsiteY24" fmla="*/ 1058568 h 1783886"/>
                <a:gd name="connsiteX25" fmla="*/ 910384 w 1580271"/>
                <a:gd name="connsiteY25" fmla="*/ 1055554 h 1783886"/>
                <a:gd name="connsiteX26" fmla="*/ 954363 w 1580271"/>
                <a:gd name="connsiteY26" fmla="*/ 933887 h 1783886"/>
                <a:gd name="connsiteX27" fmla="*/ 911947 w 1580271"/>
                <a:gd name="connsiteY27" fmla="*/ 815569 h 1783886"/>
                <a:gd name="connsiteX28" fmla="*/ 801219 w 1580271"/>
                <a:gd name="connsiteY28" fmla="*/ 770697 h 1783886"/>
                <a:gd name="connsiteX29" fmla="*/ 494187 w 1580271"/>
                <a:gd name="connsiteY29" fmla="*/ 770697 h 1783886"/>
                <a:gd name="connsiteX30" fmla="*/ 445966 w 1580271"/>
                <a:gd name="connsiteY30" fmla="*/ 776167 h 1783886"/>
                <a:gd name="connsiteX31" fmla="*/ 405894 w 1580271"/>
                <a:gd name="connsiteY31" fmla="*/ 793245 h 1783886"/>
                <a:gd name="connsiteX32" fmla="*/ 378547 w 1580271"/>
                <a:gd name="connsiteY32" fmla="*/ 822824 h 1783886"/>
                <a:gd name="connsiteX33" fmla="*/ 368501 w 1580271"/>
                <a:gd name="connsiteY33" fmla="*/ 865798 h 1783886"/>
                <a:gd name="connsiteX34" fmla="*/ 386919 w 1580271"/>
                <a:gd name="connsiteY34" fmla="*/ 920269 h 1783886"/>
                <a:gd name="connsiteX35" fmla="*/ 442841 w 1580271"/>
                <a:gd name="connsiteY35" fmla="*/ 958444 h 1783886"/>
                <a:gd name="connsiteX36" fmla="*/ 470300 w 1580271"/>
                <a:gd name="connsiteY36" fmla="*/ 970276 h 1783886"/>
                <a:gd name="connsiteX37" fmla="*/ 492289 w 1580271"/>
                <a:gd name="connsiteY37" fmla="*/ 982331 h 1783886"/>
                <a:gd name="connsiteX38" fmla="*/ 506911 w 1580271"/>
                <a:gd name="connsiteY38" fmla="*/ 995948 h 1783886"/>
                <a:gd name="connsiteX39" fmla="*/ 512269 w 1580271"/>
                <a:gd name="connsiteY39" fmla="*/ 1012692 h 1783886"/>
                <a:gd name="connsiteX40" fmla="*/ 508920 w 1580271"/>
                <a:gd name="connsiteY40" fmla="*/ 1025528 h 1783886"/>
                <a:gd name="connsiteX41" fmla="*/ 498763 w 1580271"/>
                <a:gd name="connsiteY41" fmla="*/ 1035797 h 1783886"/>
                <a:gd name="connsiteX42" fmla="*/ 481797 w 1580271"/>
                <a:gd name="connsiteY42" fmla="*/ 1042606 h 1783886"/>
                <a:gd name="connsiteX43" fmla="*/ 458021 w 1580271"/>
                <a:gd name="connsiteY43" fmla="*/ 1045062 h 1783886"/>
                <a:gd name="connsiteX44" fmla="*/ 412033 w 1580271"/>
                <a:gd name="connsiteY44" fmla="*/ 1036913 h 1783886"/>
                <a:gd name="connsiteX45" fmla="*/ 369841 w 1580271"/>
                <a:gd name="connsiteY45" fmla="*/ 1012468 h 1783886"/>
                <a:gd name="connsiteX46" fmla="*/ 369841 w 1580271"/>
                <a:gd name="connsiteY46" fmla="*/ 1083906 h 1783886"/>
                <a:gd name="connsiteX47" fmla="*/ 411029 w 1580271"/>
                <a:gd name="connsiteY47" fmla="*/ 1097300 h 1783886"/>
                <a:gd name="connsiteX48" fmla="*/ 461147 w 1580271"/>
                <a:gd name="connsiteY48" fmla="*/ 1101765 h 1783886"/>
                <a:gd name="connsiteX49" fmla="*/ 509925 w 1580271"/>
                <a:gd name="connsiteY49" fmla="*/ 1096854 h 1783886"/>
                <a:gd name="connsiteX50" fmla="*/ 550444 w 1580271"/>
                <a:gd name="connsiteY50" fmla="*/ 1080669 h 1783886"/>
                <a:gd name="connsiteX51" fmla="*/ 578014 w 1580271"/>
                <a:gd name="connsiteY51" fmla="*/ 1051201 h 1783886"/>
                <a:gd name="connsiteX52" fmla="*/ 588171 w 1580271"/>
                <a:gd name="connsiteY52" fmla="*/ 1006218 h 1783886"/>
                <a:gd name="connsiteX53" fmla="*/ 582367 w 1580271"/>
                <a:gd name="connsiteY53" fmla="*/ 972173 h 1783886"/>
                <a:gd name="connsiteX54" fmla="*/ 565624 w 1580271"/>
                <a:gd name="connsiteY54" fmla="*/ 946165 h 1783886"/>
                <a:gd name="connsiteX55" fmla="*/ 539393 w 1580271"/>
                <a:gd name="connsiteY55" fmla="*/ 925739 h 1783886"/>
                <a:gd name="connsiteX56" fmla="*/ 504902 w 1580271"/>
                <a:gd name="connsiteY56" fmla="*/ 908661 h 1783886"/>
                <a:gd name="connsiteX57" fmla="*/ 479676 w 1580271"/>
                <a:gd name="connsiteY57" fmla="*/ 897387 h 1783886"/>
                <a:gd name="connsiteX58" fmla="*/ 460700 w 1580271"/>
                <a:gd name="connsiteY58" fmla="*/ 886225 h 1783886"/>
                <a:gd name="connsiteX59" fmla="*/ 448645 w 1580271"/>
                <a:gd name="connsiteY59" fmla="*/ 874170 h 1783886"/>
                <a:gd name="connsiteX60" fmla="*/ 444404 w 1580271"/>
                <a:gd name="connsiteY60" fmla="*/ 859771 h 1783886"/>
                <a:gd name="connsiteX61" fmla="*/ 448199 w 1580271"/>
                <a:gd name="connsiteY61" fmla="*/ 846488 h 1783886"/>
                <a:gd name="connsiteX62" fmla="*/ 458914 w 1580271"/>
                <a:gd name="connsiteY62" fmla="*/ 836330 h 1783886"/>
                <a:gd name="connsiteX63" fmla="*/ 475881 w 1580271"/>
                <a:gd name="connsiteY63" fmla="*/ 829745 h 1783886"/>
                <a:gd name="connsiteX64" fmla="*/ 498205 w 1580271"/>
                <a:gd name="connsiteY64" fmla="*/ 827401 h 1783886"/>
                <a:gd name="connsiteX65" fmla="*/ 517069 w 1580271"/>
                <a:gd name="connsiteY65" fmla="*/ 828740 h 1783886"/>
                <a:gd name="connsiteX66" fmla="*/ 537049 w 1580271"/>
                <a:gd name="connsiteY66" fmla="*/ 832870 h 1783886"/>
                <a:gd name="connsiteX67" fmla="*/ 556583 w 1580271"/>
                <a:gd name="connsiteY67" fmla="*/ 839902 h 1783886"/>
                <a:gd name="connsiteX68" fmla="*/ 574107 w 1580271"/>
                <a:gd name="connsiteY68" fmla="*/ 849725 h 1783886"/>
                <a:gd name="connsiteX69" fmla="*/ 574107 w 1580271"/>
                <a:gd name="connsiteY69" fmla="*/ 782975 h 1783886"/>
                <a:gd name="connsiteX70" fmla="*/ 538500 w 1580271"/>
                <a:gd name="connsiteY70" fmla="*/ 773711 h 1783886"/>
                <a:gd name="connsiteX71" fmla="*/ 494187 w 1580271"/>
                <a:gd name="connsiteY71" fmla="*/ 770697 h 1783886"/>
                <a:gd name="connsiteX72" fmla="*/ 0 w 1580271"/>
                <a:gd name="connsiteY72" fmla="*/ 0 h 1783886"/>
                <a:gd name="connsiteX73" fmla="*/ 790136 w 1580271"/>
                <a:gd name="connsiteY73" fmla="*/ 321508 h 1783886"/>
                <a:gd name="connsiteX74" fmla="*/ 1580271 w 1580271"/>
                <a:gd name="connsiteY74" fmla="*/ 0 h 1783886"/>
                <a:gd name="connsiteX75" fmla="*/ 1580271 w 1580271"/>
                <a:gd name="connsiteY75" fmla="*/ 1462378 h 1783886"/>
                <a:gd name="connsiteX76" fmla="*/ 790136 w 1580271"/>
                <a:gd name="connsiteY76" fmla="*/ 1783886 h 1783886"/>
                <a:gd name="connsiteX77" fmla="*/ 0 w 1580271"/>
                <a:gd name="connsiteY77" fmla="*/ 1462378 h 17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580271" h="1783886">
                  <a:moveTo>
                    <a:pt x="799210" y="832759"/>
                  </a:moveTo>
                  <a:cubicBezTo>
                    <a:pt x="823915" y="832759"/>
                    <a:pt x="843263" y="841987"/>
                    <a:pt x="857253" y="860441"/>
                  </a:cubicBezTo>
                  <a:cubicBezTo>
                    <a:pt x="871391" y="879045"/>
                    <a:pt x="878461" y="904867"/>
                    <a:pt x="878461" y="937907"/>
                  </a:cubicBezTo>
                  <a:cubicBezTo>
                    <a:pt x="878461" y="969607"/>
                    <a:pt x="871168" y="994536"/>
                    <a:pt x="856583" y="1012693"/>
                  </a:cubicBezTo>
                  <a:cubicBezTo>
                    <a:pt x="841998" y="1030552"/>
                    <a:pt x="822278" y="1039482"/>
                    <a:pt x="797424" y="1039482"/>
                  </a:cubicBezTo>
                  <a:cubicBezTo>
                    <a:pt x="773314" y="1039482"/>
                    <a:pt x="753817" y="1030254"/>
                    <a:pt x="738934" y="1011800"/>
                  </a:cubicBezTo>
                  <a:cubicBezTo>
                    <a:pt x="724052" y="993345"/>
                    <a:pt x="716610" y="968267"/>
                    <a:pt x="716610" y="936567"/>
                  </a:cubicBezTo>
                  <a:cubicBezTo>
                    <a:pt x="716610" y="905313"/>
                    <a:pt x="724052" y="880236"/>
                    <a:pt x="738934" y="861334"/>
                  </a:cubicBezTo>
                  <a:cubicBezTo>
                    <a:pt x="753966" y="842284"/>
                    <a:pt x="774058" y="832759"/>
                    <a:pt x="799210" y="832759"/>
                  </a:cubicBezTo>
                  <a:close/>
                  <a:moveTo>
                    <a:pt x="1022750" y="776055"/>
                  </a:moveTo>
                  <a:lnTo>
                    <a:pt x="1022750" y="1096184"/>
                  </a:lnTo>
                  <a:lnTo>
                    <a:pt x="1213398" y="1096184"/>
                  </a:lnTo>
                  <a:lnTo>
                    <a:pt x="1213398" y="1037695"/>
                  </a:lnTo>
                  <a:lnTo>
                    <a:pt x="1094857" y="1037695"/>
                  </a:lnTo>
                  <a:lnTo>
                    <a:pt x="1094857" y="776055"/>
                  </a:lnTo>
                  <a:close/>
                  <a:moveTo>
                    <a:pt x="801219" y="770697"/>
                  </a:moveTo>
                  <a:cubicBezTo>
                    <a:pt x="752701" y="770697"/>
                    <a:pt x="713857" y="786324"/>
                    <a:pt x="684687" y="817578"/>
                  </a:cubicBezTo>
                  <a:cubicBezTo>
                    <a:pt x="655367" y="848981"/>
                    <a:pt x="640708" y="889908"/>
                    <a:pt x="640708" y="940361"/>
                  </a:cubicBezTo>
                  <a:cubicBezTo>
                    <a:pt x="640708" y="988135"/>
                    <a:pt x="655144" y="1027054"/>
                    <a:pt x="684017" y="1057117"/>
                  </a:cubicBezTo>
                  <a:cubicBezTo>
                    <a:pt x="712889" y="1086882"/>
                    <a:pt x="750245" y="1101765"/>
                    <a:pt x="796084" y="1101765"/>
                  </a:cubicBezTo>
                  <a:cubicBezTo>
                    <a:pt x="812902" y="1101765"/>
                    <a:pt x="828306" y="1099905"/>
                    <a:pt x="842295" y="1096184"/>
                  </a:cubicBezTo>
                  <a:lnTo>
                    <a:pt x="884711" y="1139270"/>
                  </a:lnTo>
                  <a:lnTo>
                    <a:pt x="985617" y="1139270"/>
                  </a:lnTo>
                  <a:lnTo>
                    <a:pt x="904580" y="1061358"/>
                  </a:lnTo>
                  <a:cubicBezTo>
                    <a:pt x="905622" y="1060465"/>
                    <a:pt x="906589" y="1059535"/>
                    <a:pt x="907482" y="1058568"/>
                  </a:cubicBezTo>
                  <a:cubicBezTo>
                    <a:pt x="908375" y="1057601"/>
                    <a:pt x="909343" y="1056596"/>
                    <a:pt x="910384" y="1055554"/>
                  </a:cubicBezTo>
                  <a:cubicBezTo>
                    <a:pt x="939703" y="1024598"/>
                    <a:pt x="954363" y="984042"/>
                    <a:pt x="954363" y="933887"/>
                  </a:cubicBezTo>
                  <a:cubicBezTo>
                    <a:pt x="954363" y="884774"/>
                    <a:pt x="940224" y="845334"/>
                    <a:pt x="911947" y="815569"/>
                  </a:cubicBezTo>
                  <a:cubicBezTo>
                    <a:pt x="883819" y="785654"/>
                    <a:pt x="846909" y="770697"/>
                    <a:pt x="801219" y="770697"/>
                  </a:cubicBezTo>
                  <a:close/>
                  <a:moveTo>
                    <a:pt x="494187" y="770697"/>
                  </a:moveTo>
                  <a:cubicBezTo>
                    <a:pt x="477220" y="770697"/>
                    <a:pt x="461147" y="772520"/>
                    <a:pt x="445966" y="776167"/>
                  </a:cubicBezTo>
                  <a:cubicBezTo>
                    <a:pt x="430786" y="779813"/>
                    <a:pt x="417428" y="785506"/>
                    <a:pt x="405894" y="793245"/>
                  </a:cubicBezTo>
                  <a:cubicBezTo>
                    <a:pt x="394360" y="800984"/>
                    <a:pt x="385244" y="810844"/>
                    <a:pt x="378547" y="822824"/>
                  </a:cubicBezTo>
                  <a:cubicBezTo>
                    <a:pt x="371850" y="834805"/>
                    <a:pt x="368501" y="849130"/>
                    <a:pt x="368501" y="865798"/>
                  </a:cubicBezTo>
                  <a:cubicBezTo>
                    <a:pt x="368501" y="887081"/>
                    <a:pt x="374640" y="905238"/>
                    <a:pt x="386919" y="920269"/>
                  </a:cubicBezTo>
                  <a:cubicBezTo>
                    <a:pt x="399197" y="935301"/>
                    <a:pt x="417838" y="948026"/>
                    <a:pt x="442841" y="958444"/>
                  </a:cubicBezTo>
                  <a:cubicBezTo>
                    <a:pt x="452663" y="962462"/>
                    <a:pt x="461816" y="966406"/>
                    <a:pt x="470300" y="970276"/>
                  </a:cubicBezTo>
                  <a:cubicBezTo>
                    <a:pt x="478783" y="974145"/>
                    <a:pt x="486113" y="978164"/>
                    <a:pt x="492289" y="982331"/>
                  </a:cubicBezTo>
                  <a:cubicBezTo>
                    <a:pt x="498465" y="986498"/>
                    <a:pt x="503339" y="991037"/>
                    <a:pt x="506911" y="995948"/>
                  </a:cubicBezTo>
                  <a:cubicBezTo>
                    <a:pt x="510483" y="1000860"/>
                    <a:pt x="512269" y="1006441"/>
                    <a:pt x="512269" y="1012692"/>
                  </a:cubicBezTo>
                  <a:cubicBezTo>
                    <a:pt x="512269" y="1017305"/>
                    <a:pt x="511153" y="1021584"/>
                    <a:pt x="508920" y="1025528"/>
                  </a:cubicBezTo>
                  <a:cubicBezTo>
                    <a:pt x="506688" y="1029472"/>
                    <a:pt x="503302" y="1032895"/>
                    <a:pt x="498763" y="1035797"/>
                  </a:cubicBezTo>
                  <a:cubicBezTo>
                    <a:pt x="494224" y="1038699"/>
                    <a:pt x="488568" y="1040969"/>
                    <a:pt x="481797" y="1042606"/>
                  </a:cubicBezTo>
                  <a:cubicBezTo>
                    <a:pt x="475025" y="1044243"/>
                    <a:pt x="467100" y="1045062"/>
                    <a:pt x="458021" y="1045062"/>
                  </a:cubicBezTo>
                  <a:cubicBezTo>
                    <a:pt x="442543" y="1045062"/>
                    <a:pt x="427214" y="1042346"/>
                    <a:pt x="412033" y="1036913"/>
                  </a:cubicBezTo>
                  <a:cubicBezTo>
                    <a:pt x="396853" y="1031481"/>
                    <a:pt x="382789" y="1023333"/>
                    <a:pt x="369841" y="1012468"/>
                  </a:cubicBezTo>
                  <a:lnTo>
                    <a:pt x="369841" y="1083906"/>
                  </a:lnTo>
                  <a:cubicBezTo>
                    <a:pt x="381449" y="1089859"/>
                    <a:pt x="395179" y="1094324"/>
                    <a:pt x="411029" y="1097300"/>
                  </a:cubicBezTo>
                  <a:cubicBezTo>
                    <a:pt x="426879" y="1100277"/>
                    <a:pt x="443585" y="1101765"/>
                    <a:pt x="461147" y="1101765"/>
                  </a:cubicBezTo>
                  <a:cubicBezTo>
                    <a:pt x="478262" y="1101765"/>
                    <a:pt x="494521" y="1100128"/>
                    <a:pt x="509925" y="1096854"/>
                  </a:cubicBezTo>
                  <a:cubicBezTo>
                    <a:pt x="525329" y="1093580"/>
                    <a:pt x="538835" y="1088185"/>
                    <a:pt x="550444" y="1080669"/>
                  </a:cubicBezTo>
                  <a:cubicBezTo>
                    <a:pt x="562052" y="1073153"/>
                    <a:pt x="571242" y="1063330"/>
                    <a:pt x="578014" y="1051201"/>
                  </a:cubicBezTo>
                  <a:cubicBezTo>
                    <a:pt x="584786" y="1039071"/>
                    <a:pt x="588171" y="1024077"/>
                    <a:pt x="588171" y="1006218"/>
                  </a:cubicBezTo>
                  <a:cubicBezTo>
                    <a:pt x="588171" y="993270"/>
                    <a:pt x="586237" y="981921"/>
                    <a:pt x="582367" y="972173"/>
                  </a:cubicBezTo>
                  <a:cubicBezTo>
                    <a:pt x="578498" y="962425"/>
                    <a:pt x="572917" y="953756"/>
                    <a:pt x="565624" y="946165"/>
                  </a:cubicBezTo>
                  <a:cubicBezTo>
                    <a:pt x="558331" y="938575"/>
                    <a:pt x="549588" y="931766"/>
                    <a:pt x="539393" y="925739"/>
                  </a:cubicBezTo>
                  <a:cubicBezTo>
                    <a:pt x="529198" y="919711"/>
                    <a:pt x="517701" y="914019"/>
                    <a:pt x="504902" y="908661"/>
                  </a:cubicBezTo>
                  <a:cubicBezTo>
                    <a:pt x="495526" y="904791"/>
                    <a:pt x="487117" y="901033"/>
                    <a:pt x="479676" y="897387"/>
                  </a:cubicBezTo>
                  <a:cubicBezTo>
                    <a:pt x="472234" y="893741"/>
                    <a:pt x="465909" y="890020"/>
                    <a:pt x="460700" y="886225"/>
                  </a:cubicBezTo>
                  <a:cubicBezTo>
                    <a:pt x="455491" y="882430"/>
                    <a:pt x="451473" y="878411"/>
                    <a:pt x="448645" y="874170"/>
                  </a:cubicBezTo>
                  <a:cubicBezTo>
                    <a:pt x="445817" y="869928"/>
                    <a:pt x="444404" y="865129"/>
                    <a:pt x="444404" y="859771"/>
                  </a:cubicBezTo>
                  <a:cubicBezTo>
                    <a:pt x="444404" y="854859"/>
                    <a:pt x="445669" y="850432"/>
                    <a:pt x="448199" y="846488"/>
                  </a:cubicBezTo>
                  <a:cubicBezTo>
                    <a:pt x="450729" y="842544"/>
                    <a:pt x="454301" y="839158"/>
                    <a:pt x="458914" y="836330"/>
                  </a:cubicBezTo>
                  <a:cubicBezTo>
                    <a:pt x="463528" y="833503"/>
                    <a:pt x="469183" y="831307"/>
                    <a:pt x="475881" y="829745"/>
                  </a:cubicBezTo>
                  <a:cubicBezTo>
                    <a:pt x="482578" y="828182"/>
                    <a:pt x="490019" y="827401"/>
                    <a:pt x="498205" y="827401"/>
                  </a:cubicBezTo>
                  <a:cubicBezTo>
                    <a:pt x="504158" y="827401"/>
                    <a:pt x="510446" y="827847"/>
                    <a:pt x="517069" y="828740"/>
                  </a:cubicBezTo>
                  <a:cubicBezTo>
                    <a:pt x="523692" y="829633"/>
                    <a:pt x="530352" y="831010"/>
                    <a:pt x="537049" y="832870"/>
                  </a:cubicBezTo>
                  <a:cubicBezTo>
                    <a:pt x="543746" y="834730"/>
                    <a:pt x="550258" y="837074"/>
                    <a:pt x="556583" y="839902"/>
                  </a:cubicBezTo>
                  <a:cubicBezTo>
                    <a:pt x="562908" y="842730"/>
                    <a:pt x="568749" y="846004"/>
                    <a:pt x="574107" y="849725"/>
                  </a:cubicBezTo>
                  <a:lnTo>
                    <a:pt x="574107" y="782975"/>
                  </a:lnTo>
                  <a:cubicBezTo>
                    <a:pt x="563243" y="778808"/>
                    <a:pt x="551374" y="775720"/>
                    <a:pt x="538500" y="773711"/>
                  </a:cubicBezTo>
                  <a:cubicBezTo>
                    <a:pt x="525626" y="771702"/>
                    <a:pt x="510855" y="770697"/>
                    <a:pt x="494187" y="770697"/>
                  </a:cubicBezTo>
                  <a:close/>
                  <a:moveTo>
                    <a:pt x="0" y="0"/>
                  </a:moveTo>
                  <a:cubicBezTo>
                    <a:pt x="0" y="177318"/>
                    <a:pt x="353661" y="321508"/>
                    <a:pt x="790136" y="321508"/>
                  </a:cubicBezTo>
                  <a:cubicBezTo>
                    <a:pt x="1226610" y="321508"/>
                    <a:pt x="1579298" y="177318"/>
                    <a:pt x="1580271" y="0"/>
                  </a:cubicBezTo>
                  <a:lnTo>
                    <a:pt x="1580271" y="1462378"/>
                  </a:lnTo>
                  <a:cubicBezTo>
                    <a:pt x="1580271" y="1639695"/>
                    <a:pt x="1226610" y="1783886"/>
                    <a:pt x="790136" y="1783886"/>
                  </a:cubicBezTo>
                  <a:cubicBezTo>
                    <a:pt x="353661" y="1783886"/>
                    <a:pt x="0" y="1639695"/>
                    <a:pt x="0" y="1462378"/>
                  </a:cubicBezTo>
                  <a:close/>
                </a:path>
              </a:pathLst>
            </a:custGeom>
            <a:solidFill>
              <a:schemeClr val="accent5"/>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AA14D764-B85D-40CD-A59E-E4930530DBC1}"/>
                </a:ext>
              </a:extLst>
            </p:cNvPr>
            <p:cNvSpPr/>
            <p:nvPr/>
          </p:nvSpPr>
          <p:spPr bwMode="auto">
            <a:xfrm>
              <a:off x="-1684112" y="-327265"/>
              <a:ext cx="1530609" cy="557844"/>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53A9B2E2-FD22-4440-BCE3-1398F37D524F}"/>
              </a:ext>
            </a:extLst>
          </p:cNvPr>
          <p:cNvSpPr txBox="1"/>
          <p:nvPr/>
        </p:nvSpPr>
        <p:spPr>
          <a:xfrm>
            <a:off x="9854791" y="5521407"/>
            <a:ext cx="12384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Cosmos DB</a:t>
            </a:r>
          </a:p>
        </p:txBody>
      </p:sp>
      <p:grpSp>
        <p:nvGrpSpPr>
          <p:cNvPr id="124" name="Group 123">
            <a:extLst>
              <a:ext uri="{FF2B5EF4-FFF2-40B4-BE49-F238E27FC236}">
                <a16:creationId xmlns:a16="http://schemas.microsoft.com/office/drawing/2014/main" id="{05399033-6107-4AE5-BAFE-F8366A2A2547}"/>
              </a:ext>
            </a:extLst>
          </p:cNvPr>
          <p:cNvGrpSpPr/>
          <p:nvPr/>
        </p:nvGrpSpPr>
        <p:grpSpPr>
          <a:xfrm>
            <a:off x="8458619" y="-89842"/>
            <a:ext cx="3650525" cy="638856"/>
            <a:chOff x="8458619" y="-89842"/>
            <a:chExt cx="3650525" cy="638856"/>
          </a:xfrm>
        </p:grpSpPr>
        <p:pic>
          <p:nvPicPr>
            <p:cNvPr id="130" name="Picture 129">
              <a:extLst>
                <a:ext uri="{FF2B5EF4-FFF2-40B4-BE49-F238E27FC236}">
                  <a16:creationId xmlns:a16="http://schemas.microsoft.com/office/drawing/2014/main" id="{2D10E101-D00E-49EF-84B6-085D2ACB3C04}"/>
                </a:ext>
              </a:extLst>
            </p:cNvPr>
            <p:cNvPicPr>
              <a:picLocks noChangeAspect="1"/>
            </p:cNvPicPr>
            <p:nvPr/>
          </p:nvPicPr>
          <p:blipFill>
            <a:blip r:embed="rId9"/>
            <a:stretch>
              <a:fillRect/>
            </a:stretch>
          </p:blipFill>
          <p:spPr>
            <a:xfrm>
              <a:off x="8458619" y="180612"/>
              <a:ext cx="3650525" cy="368402"/>
            </a:xfrm>
            <a:prstGeom prst="rect">
              <a:avLst/>
            </a:prstGeom>
          </p:spPr>
        </p:pic>
        <p:sp>
          <p:nvSpPr>
            <p:cNvPr id="148" name="AutoShape 46">
              <a:extLst>
                <a:ext uri="{FF2B5EF4-FFF2-40B4-BE49-F238E27FC236}">
                  <a16:creationId xmlns:a16="http://schemas.microsoft.com/office/drawing/2014/main" id="{3F9138EF-BDDD-4656-978E-C5A705D4F2D1}"/>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69" name="Arrow: Chevron 168">
            <a:extLst>
              <a:ext uri="{FF2B5EF4-FFF2-40B4-BE49-F238E27FC236}">
                <a16:creationId xmlns:a16="http://schemas.microsoft.com/office/drawing/2014/main" id="{5E9BC89A-C7B1-4179-9A8F-978E939D24EE}"/>
              </a:ext>
            </a:extLst>
          </p:cNvPr>
          <p:cNvSpPr/>
          <p:nvPr/>
        </p:nvSpPr>
        <p:spPr bwMode="auto">
          <a:xfrm>
            <a:off x="3891565" y="4232858"/>
            <a:ext cx="163756" cy="251502"/>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0" name="Arrow: Chevron 169">
            <a:extLst>
              <a:ext uri="{FF2B5EF4-FFF2-40B4-BE49-F238E27FC236}">
                <a16:creationId xmlns:a16="http://schemas.microsoft.com/office/drawing/2014/main" id="{594864C5-9B9C-4B61-AAF0-6D8BB7575B60}"/>
              </a:ext>
            </a:extLst>
          </p:cNvPr>
          <p:cNvSpPr/>
          <p:nvPr/>
        </p:nvSpPr>
        <p:spPr bwMode="auto">
          <a:xfrm>
            <a:off x="6066339"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1" name="Arrow: Chevron 170">
            <a:extLst>
              <a:ext uri="{FF2B5EF4-FFF2-40B4-BE49-F238E27FC236}">
                <a16:creationId xmlns:a16="http://schemas.microsoft.com/office/drawing/2014/main" id="{B7D1E68A-BF9F-4E04-B485-DB5EAF6A672F}"/>
              </a:ext>
            </a:extLst>
          </p:cNvPr>
          <p:cNvSpPr/>
          <p:nvPr/>
        </p:nvSpPr>
        <p:spPr bwMode="auto">
          <a:xfrm>
            <a:off x="8197434" y="4232858"/>
            <a:ext cx="163756" cy="251502"/>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1" name="Rectangle 70">
            <a:extLst>
              <a:ext uri="{FF2B5EF4-FFF2-40B4-BE49-F238E27FC236}">
                <a16:creationId xmlns:a16="http://schemas.microsoft.com/office/drawing/2014/main" id="{93356E22-15B1-40D5-AF53-1AB40676B633}"/>
              </a:ext>
            </a:extLst>
          </p:cNvPr>
          <p:cNvSpPr/>
          <p:nvPr/>
        </p:nvSpPr>
        <p:spPr bwMode="auto">
          <a:xfrm>
            <a:off x="9277079" y="-15760"/>
            <a:ext cx="664684" cy="789805"/>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Send" title="Icon of a paper airplane">
            <a:extLst>
              <a:ext uri="{FF2B5EF4-FFF2-40B4-BE49-F238E27FC236}">
                <a16:creationId xmlns:a16="http://schemas.microsoft.com/office/drawing/2014/main" id="{0C8F6B3C-6F3E-4492-8A2B-FF88288EE212}"/>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18543E35-1F1D-4A76-B562-5AADB03361D8}"/>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68" name="Group 67">
            <a:extLst>
              <a:ext uri="{FF2B5EF4-FFF2-40B4-BE49-F238E27FC236}">
                <a16:creationId xmlns:a16="http://schemas.microsoft.com/office/drawing/2014/main" id="{923C2D80-ACC2-4FB5-AA0C-D6E1B6D6CA84}"/>
              </a:ext>
            </a:extLst>
          </p:cNvPr>
          <p:cNvGrpSpPr/>
          <p:nvPr/>
        </p:nvGrpSpPr>
        <p:grpSpPr>
          <a:xfrm>
            <a:off x="6702003" y="3946248"/>
            <a:ext cx="771219" cy="660332"/>
            <a:chOff x="8140457" y="1989821"/>
            <a:chExt cx="1989455" cy="1661645"/>
          </a:xfrm>
        </p:grpSpPr>
        <p:sp>
          <p:nvSpPr>
            <p:cNvPr id="69" name="Freeform 163">
              <a:extLst>
                <a:ext uri="{FF2B5EF4-FFF2-40B4-BE49-F238E27FC236}">
                  <a16:creationId xmlns:a16="http://schemas.microsoft.com/office/drawing/2014/main" id="{533A1CF9-3E52-429F-BC6F-FDA93D4A87D7}"/>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BC1034F9-63F5-4182-9011-A659C2EA6BAB}"/>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74" name="Up Arrow 7">
              <a:extLst>
                <a:ext uri="{FF2B5EF4-FFF2-40B4-BE49-F238E27FC236}">
                  <a16:creationId xmlns:a16="http://schemas.microsoft.com/office/drawing/2014/main" id="{54000F73-58C3-43A3-96D0-7E80CD12854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Freeform 8">
              <a:extLst>
                <a:ext uri="{FF2B5EF4-FFF2-40B4-BE49-F238E27FC236}">
                  <a16:creationId xmlns:a16="http://schemas.microsoft.com/office/drawing/2014/main" id="{3EEC6DF4-C881-49CE-99D2-958AEFAA863A}"/>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8559889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prstGeom prst="rect">
            <a:avLst/>
          </a:prstGeom>
        </p:spPr>
        <p:txBody>
          <a:bodyPr vert="horz" wrap="square" lIns="91427" tIns="45713" rIns="91427" bIns="45713" rtlCol="0" anchor="ctr">
            <a:noAutofit/>
          </a:bodyPr>
          <a:lstStyle/>
          <a:p>
            <a:pPr defTabSz="914225">
              <a:spcBef>
                <a:spcPts val="1200"/>
              </a:spcBef>
              <a:spcAft>
                <a:spcPts val="1200"/>
              </a:spcAft>
            </a:pPr>
            <a:r>
              <a:rPr lang="en-US" dirty="0">
                <a:ea typeface="+mj-ea"/>
                <a:cs typeface="+mj-cs"/>
              </a:rPr>
              <a:t>Azure Database Migration Service: </a:t>
            </a:r>
            <a:br>
              <a:rPr lang="en-US" dirty="0">
                <a:ea typeface="+mj-ea"/>
                <a:cs typeface="+mj-cs"/>
              </a:rPr>
            </a:br>
            <a:r>
              <a:rPr lang="en-US" sz="3600" dirty="0">
                <a:solidFill>
                  <a:schemeClr val="accent3"/>
                </a:solidFill>
                <a:ea typeface="+mj-ea"/>
                <a:cs typeface="+mj-cs"/>
              </a:rPr>
              <a:t>Online </a:t>
            </a:r>
            <a:br>
              <a:rPr lang="en-US" sz="3600" dirty="0">
                <a:solidFill>
                  <a:schemeClr val="accent3"/>
                </a:solidFill>
                <a:ea typeface="+mj-ea"/>
                <a:cs typeface="+mj-cs"/>
              </a:rPr>
            </a:br>
            <a:r>
              <a:rPr lang="en-US" sz="3600" dirty="0">
                <a:solidFill>
                  <a:schemeClr val="accent3"/>
                </a:solidFill>
                <a:ea typeface="+mj-ea"/>
                <a:cs typeface="+mj-cs"/>
              </a:rPr>
              <a:t>(Continuous Sync) Migration</a:t>
            </a:r>
            <a:br>
              <a:rPr lang="en-US" sz="3600" dirty="0">
                <a:solidFill>
                  <a:schemeClr val="accent3"/>
                </a:solidFill>
                <a:ea typeface="+mj-ea"/>
                <a:cs typeface="+mj-cs"/>
              </a:rPr>
            </a:br>
            <a:r>
              <a:rPr lang="en-US" sz="3600" dirty="0">
                <a:solidFill>
                  <a:schemeClr val="accent3"/>
                </a:solidFill>
                <a:ea typeface="+mj-ea"/>
                <a:cs typeface="+mj-cs"/>
              </a:rPr>
              <a:t>Scenarios  </a:t>
            </a:r>
            <a:endParaRPr lang="en-US" dirty="0">
              <a:solidFill>
                <a:schemeClr val="accent3"/>
              </a:solidFill>
              <a:ea typeface="+mj-ea"/>
              <a:cs typeface="+mj-cs"/>
            </a:endParaRPr>
          </a:p>
        </p:txBody>
      </p:sp>
      <p:grpSp>
        <p:nvGrpSpPr>
          <p:cNvPr id="52" name="Group 51">
            <a:extLst>
              <a:ext uri="{FF2B5EF4-FFF2-40B4-BE49-F238E27FC236}">
                <a16:creationId xmlns:a16="http://schemas.microsoft.com/office/drawing/2014/main" id="{F075F387-8CDD-47EA-9F1D-FFC5AEB8B86E}"/>
              </a:ext>
            </a:extLst>
          </p:cNvPr>
          <p:cNvGrpSpPr/>
          <p:nvPr/>
        </p:nvGrpSpPr>
        <p:grpSpPr>
          <a:xfrm>
            <a:off x="8458619" y="-152182"/>
            <a:ext cx="3650525" cy="638856"/>
            <a:chOff x="8458619" y="-89842"/>
            <a:chExt cx="3650525" cy="638856"/>
          </a:xfrm>
        </p:grpSpPr>
        <p:pic>
          <p:nvPicPr>
            <p:cNvPr id="77" name="Picture 76">
              <a:extLst>
                <a:ext uri="{FF2B5EF4-FFF2-40B4-BE49-F238E27FC236}">
                  <a16:creationId xmlns:a16="http://schemas.microsoft.com/office/drawing/2014/main" id="{D0E5DEAC-5A7E-4E64-849C-A688B7BBE442}"/>
                </a:ext>
              </a:extLst>
            </p:cNvPr>
            <p:cNvPicPr>
              <a:picLocks noChangeAspect="1"/>
            </p:cNvPicPr>
            <p:nvPr/>
          </p:nvPicPr>
          <p:blipFill>
            <a:blip r:embed="rId3"/>
            <a:stretch>
              <a:fillRect/>
            </a:stretch>
          </p:blipFill>
          <p:spPr>
            <a:xfrm>
              <a:off x="8458619" y="180612"/>
              <a:ext cx="3650525" cy="368402"/>
            </a:xfrm>
            <a:prstGeom prst="rect">
              <a:avLst/>
            </a:prstGeom>
          </p:spPr>
        </p:pic>
        <p:sp>
          <p:nvSpPr>
            <p:cNvPr id="82" name="AutoShape 46">
              <a:extLst>
                <a:ext uri="{FF2B5EF4-FFF2-40B4-BE49-F238E27FC236}">
                  <a16:creationId xmlns:a16="http://schemas.microsoft.com/office/drawing/2014/main" id="{F0A2645F-25C7-4E31-A7FA-8E17C8F3E5E8}"/>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933C7D9-034A-4109-8A3E-AB5B64AE3D2B}"/>
              </a:ext>
            </a:extLst>
          </p:cNvPr>
          <p:cNvGrpSpPr/>
          <p:nvPr/>
        </p:nvGrpSpPr>
        <p:grpSpPr>
          <a:xfrm>
            <a:off x="751745" y="482075"/>
            <a:ext cx="1989455" cy="1661645"/>
            <a:chOff x="8140457" y="1989821"/>
            <a:chExt cx="1989455" cy="1661645"/>
          </a:xfrm>
        </p:grpSpPr>
        <p:sp>
          <p:nvSpPr>
            <p:cNvPr id="19" name="Freeform 163">
              <a:extLst>
                <a:ext uri="{FF2B5EF4-FFF2-40B4-BE49-F238E27FC236}">
                  <a16:creationId xmlns:a16="http://schemas.microsoft.com/office/drawing/2014/main" id="{E0CEF7D1-54AD-48AF-853A-C41E12D236AD}"/>
                </a:ext>
              </a:extLst>
            </p:cNvPr>
            <p:cNvSpPr>
              <a:spLocks/>
            </p:cNvSpPr>
            <p:nvPr/>
          </p:nvSpPr>
          <p:spPr bwMode="auto">
            <a:xfrm flipH="1">
              <a:off x="8140457" y="1989821"/>
              <a:ext cx="1989455" cy="1097279"/>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6">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86DACA9-A100-4C2A-9316-E153642CC8CF}"/>
                </a:ext>
              </a:extLst>
            </p:cNvPr>
            <p:cNvSpPr/>
            <p:nvPr/>
          </p:nvSpPr>
          <p:spPr bwMode="auto">
            <a:xfrm>
              <a:off x="8803553" y="2855475"/>
              <a:ext cx="913782" cy="795991"/>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5">
                <a:lumMod val="50000"/>
              </a:schemeClr>
            </a:solid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1" name="Up Arrow 7">
              <a:extLst>
                <a:ext uri="{FF2B5EF4-FFF2-40B4-BE49-F238E27FC236}">
                  <a16:creationId xmlns:a16="http://schemas.microsoft.com/office/drawing/2014/main" id="{E619F93B-CAD4-4DC6-88C9-7A1C543C5823}"/>
                </a:ext>
              </a:extLst>
            </p:cNvPr>
            <p:cNvSpPr/>
            <p:nvPr/>
          </p:nvSpPr>
          <p:spPr bwMode="auto">
            <a:xfrm>
              <a:off x="9107651" y="2267965"/>
              <a:ext cx="300476" cy="598723"/>
            </a:xfrm>
            <a:prstGeom prst="upArrow">
              <a:avLst/>
            </a:prstGeom>
            <a:solidFill>
              <a:schemeClr val="accent3"/>
            </a:solidFill>
            <a:ln w="38100" cap="rnd">
              <a:solidFill>
                <a:schemeClr val="accent6"/>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 name="Freeform 8">
              <a:extLst>
                <a:ext uri="{FF2B5EF4-FFF2-40B4-BE49-F238E27FC236}">
                  <a16:creationId xmlns:a16="http://schemas.microsoft.com/office/drawing/2014/main" id="{86DF4BC6-659E-407E-B96D-2BA8B321DB98}"/>
                </a:ext>
              </a:extLst>
            </p:cNvPr>
            <p:cNvSpPr/>
            <p:nvPr/>
          </p:nvSpPr>
          <p:spPr bwMode="auto">
            <a:xfrm>
              <a:off x="8803553" y="2734147"/>
              <a:ext cx="908678" cy="276948"/>
            </a:xfrm>
            <a:custGeom>
              <a:avLst/>
              <a:gdLst>
                <a:gd name="connsiteX0" fmla="*/ 265874 w 635000"/>
                <a:gd name="connsiteY0" fmla="*/ 0 h 199865"/>
                <a:gd name="connsiteX1" fmla="*/ 265874 w 635000"/>
                <a:gd name="connsiteY1" fmla="*/ 95648 h 199865"/>
                <a:gd name="connsiteX2" fmla="*/ 370863 w 635000"/>
                <a:gd name="connsiteY2" fmla="*/ 95648 h 199865"/>
                <a:gd name="connsiteX3" fmla="*/ 370863 w 635000"/>
                <a:gd name="connsiteY3" fmla="*/ 113 h 199865"/>
                <a:gd name="connsiteX4" fmla="*/ 441085 w 635000"/>
                <a:gd name="connsiteY4" fmla="*/ 4649 h 199865"/>
                <a:gd name="connsiteX5" fmla="*/ 635000 w 635000"/>
                <a:gd name="connsiteY5" fmla="*/ 98265 h 199865"/>
                <a:gd name="connsiteX6" fmla="*/ 317500 w 635000"/>
                <a:gd name="connsiteY6" fmla="*/ 199865 h 199865"/>
                <a:gd name="connsiteX7" fmla="*/ 0 w 635000"/>
                <a:gd name="connsiteY7" fmla="*/ 98265 h 199865"/>
                <a:gd name="connsiteX8" fmla="*/ 193915 w 635000"/>
                <a:gd name="connsiteY8" fmla="*/ 4649 h 199865"/>
                <a:gd name="connsiteX9" fmla="*/ 265874 w 635000"/>
                <a:gd name="connsiteY9" fmla="*/ 0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9" fmla="*/ 357314 w 635000"/>
                <a:gd name="connsiteY9" fmla="*/ 187088 h 199865"/>
                <a:gd name="connsiteX0" fmla="*/ 265874 w 635000"/>
                <a:gd name="connsiteY0" fmla="*/ 95648 h 199865"/>
                <a:gd name="connsiteX1" fmla="*/ 370863 w 635000"/>
                <a:gd name="connsiteY1" fmla="*/ 95648 h 199865"/>
                <a:gd name="connsiteX2" fmla="*/ 370863 w 635000"/>
                <a:gd name="connsiteY2" fmla="*/ 113 h 199865"/>
                <a:gd name="connsiteX3" fmla="*/ 441085 w 635000"/>
                <a:gd name="connsiteY3" fmla="*/ 4649 h 199865"/>
                <a:gd name="connsiteX4" fmla="*/ 635000 w 635000"/>
                <a:gd name="connsiteY4" fmla="*/ 98265 h 199865"/>
                <a:gd name="connsiteX5" fmla="*/ 317500 w 635000"/>
                <a:gd name="connsiteY5" fmla="*/ 199865 h 199865"/>
                <a:gd name="connsiteX6" fmla="*/ 0 w 635000"/>
                <a:gd name="connsiteY6" fmla="*/ 98265 h 199865"/>
                <a:gd name="connsiteX7" fmla="*/ 193915 w 635000"/>
                <a:gd name="connsiteY7" fmla="*/ 4649 h 199865"/>
                <a:gd name="connsiteX8" fmla="*/ 265874 w 635000"/>
                <a:gd name="connsiteY8" fmla="*/ 0 h 199865"/>
                <a:gd name="connsiteX0" fmla="*/ 370863 w 635000"/>
                <a:gd name="connsiteY0" fmla="*/ 95648 h 199865"/>
                <a:gd name="connsiteX1" fmla="*/ 370863 w 635000"/>
                <a:gd name="connsiteY1" fmla="*/ 113 h 199865"/>
                <a:gd name="connsiteX2" fmla="*/ 441085 w 635000"/>
                <a:gd name="connsiteY2" fmla="*/ 4649 h 199865"/>
                <a:gd name="connsiteX3" fmla="*/ 635000 w 635000"/>
                <a:gd name="connsiteY3" fmla="*/ 98265 h 199865"/>
                <a:gd name="connsiteX4" fmla="*/ 317500 w 635000"/>
                <a:gd name="connsiteY4" fmla="*/ 199865 h 199865"/>
                <a:gd name="connsiteX5" fmla="*/ 0 w 635000"/>
                <a:gd name="connsiteY5" fmla="*/ 98265 h 199865"/>
                <a:gd name="connsiteX6" fmla="*/ 193915 w 635000"/>
                <a:gd name="connsiteY6" fmla="*/ 4649 h 199865"/>
                <a:gd name="connsiteX7" fmla="*/ 265874 w 635000"/>
                <a:gd name="connsiteY7" fmla="*/ 0 h 199865"/>
                <a:gd name="connsiteX0" fmla="*/ 370863 w 635000"/>
                <a:gd name="connsiteY0" fmla="*/ 113 h 199865"/>
                <a:gd name="connsiteX1" fmla="*/ 441085 w 635000"/>
                <a:gd name="connsiteY1" fmla="*/ 4649 h 199865"/>
                <a:gd name="connsiteX2" fmla="*/ 635000 w 635000"/>
                <a:gd name="connsiteY2" fmla="*/ 98265 h 199865"/>
                <a:gd name="connsiteX3" fmla="*/ 317500 w 635000"/>
                <a:gd name="connsiteY3" fmla="*/ 199865 h 199865"/>
                <a:gd name="connsiteX4" fmla="*/ 0 w 635000"/>
                <a:gd name="connsiteY4" fmla="*/ 98265 h 199865"/>
                <a:gd name="connsiteX5" fmla="*/ 193915 w 635000"/>
                <a:gd name="connsiteY5" fmla="*/ 4649 h 199865"/>
                <a:gd name="connsiteX6" fmla="*/ 265874 w 635000"/>
                <a:gd name="connsiteY6" fmla="*/ 0 h 19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00" h="199865">
                  <a:moveTo>
                    <a:pt x="370863" y="113"/>
                  </a:moveTo>
                  <a:lnTo>
                    <a:pt x="441085" y="4649"/>
                  </a:lnTo>
                  <a:cubicBezTo>
                    <a:pt x="555041" y="20073"/>
                    <a:pt x="635000" y="56181"/>
                    <a:pt x="635000" y="98265"/>
                  </a:cubicBezTo>
                  <a:cubicBezTo>
                    <a:pt x="635000" y="154377"/>
                    <a:pt x="492850" y="199865"/>
                    <a:pt x="317500" y="199865"/>
                  </a:cubicBezTo>
                  <a:cubicBezTo>
                    <a:pt x="142150" y="199865"/>
                    <a:pt x="0" y="154377"/>
                    <a:pt x="0" y="98265"/>
                  </a:cubicBezTo>
                  <a:cubicBezTo>
                    <a:pt x="0" y="56181"/>
                    <a:pt x="79959" y="20073"/>
                    <a:pt x="193915" y="4649"/>
                  </a:cubicBezTo>
                  <a:lnTo>
                    <a:pt x="265874" y="0"/>
                  </a:lnTo>
                </a:path>
              </a:pathLst>
            </a:custGeom>
            <a:solidFill>
              <a:schemeClr val="accent3"/>
            </a:solidFill>
            <a:ln w="38100" cap="rnd">
              <a:solidFill>
                <a:schemeClr val="accent6"/>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3" name="Rectangle 22">
            <a:extLst>
              <a:ext uri="{FF2B5EF4-FFF2-40B4-BE49-F238E27FC236}">
                <a16:creationId xmlns:a16="http://schemas.microsoft.com/office/drawing/2014/main" id="{D6A116BC-AAF0-402E-A2BC-05DE5EDDF44A}"/>
              </a:ext>
            </a:extLst>
          </p:cNvPr>
          <p:cNvSpPr/>
          <p:nvPr/>
        </p:nvSpPr>
        <p:spPr bwMode="auto">
          <a:xfrm>
            <a:off x="9277079" y="-15759"/>
            <a:ext cx="664684" cy="65290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Send" title="Icon of a paper airplane">
            <a:extLst>
              <a:ext uri="{FF2B5EF4-FFF2-40B4-BE49-F238E27FC236}">
                <a16:creationId xmlns:a16="http://schemas.microsoft.com/office/drawing/2014/main" id="{F1B635E0-52A5-46FA-995D-31CDE78F179C}"/>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5" name="Rectangle 24">
            <a:extLst>
              <a:ext uri="{FF2B5EF4-FFF2-40B4-BE49-F238E27FC236}">
                <a16:creationId xmlns:a16="http://schemas.microsoft.com/office/drawing/2014/main" id="{2C85A638-0262-499A-B868-5CB082ED818E}"/>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4" name="Table 3">
            <a:extLst>
              <a:ext uri="{FF2B5EF4-FFF2-40B4-BE49-F238E27FC236}">
                <a16:creationId xmlns:a16="http://schemas.microsoft.com/office/drawing/2014/main" id="{C67CC1EE-9F7F-4127-AD46-9136C2F4ED85}"/>
              </a:ext>
            </a:extLst>
          </p:cNvPr>
          <p:cNvGraphicFramePr>
            <a:graphicFrameLocks noGrp="1"/>
          </p:cNvGraphicFramePr>
          <p:nvPr>
            <p:extLst>
              <p:ext uri="{D42A27DB-BD31-4B8C-83A1-F6EECF244321}">
                <p14:modId xmlns:p14="http://schemas.microsoft.com/office/powerpoint/2010/main" val="2927913026"/>
              </p:ext>
            </p:extLst>
          </p:nvPr>
        </p:nvGraphicFramePr>
        <p:xfrm>
          <a:off x="891104" y="2143720"/>
          <a:ext cx="5594605" cy="4351335"/>
        </p:xfrm>
        <a:graphic>
          <a:graphicData uri="http://schemas.openxmlformats.org/drawingml/2006/table">
            <a:tbl>
              <a:tblPr>
                <a:tableStyleId>{5940675A-B579-460E-94D1-54222C63F5DA}</a:tableStyleId>
              </a:tblPr>
              <a:tblGrid>
                <a:gridCol w="1407959">
                  <a:extLst>
                    <a:ext uri="{9D8B030D-6E8A-4147-A177-3AD203B41FA5}">
                      <a16:colId xmlns:a16="http://schemas.microsoft.com/office/drawing/2014/main" val="4004158200"/>
                    </a:ext>
                  </a:extLst>
                </a:gridCol>
                <a:gridCol w="1182188">
                  <a:extLst>
                    <a:ext uri="{9D8B030D-6E8A-4147-A177-3AD203B41FA5}">
                      <a16:colId xmlns:a16="http://schemas.microsoft.com/office/drawing/2014/main" val="3327410621"/>
                    </a:ext>
                  </a:extLst>
                </a:gridCol>
                <a:gridCol w="1358538">
                  <a:extLst>
                    <a:ext uri="{9D8B030D-6E8A-4147-A177-3AD203B41FA5}">
                      <a16:colId xmlns:a16="http://schemas.microsoft.com/office/drawing/2014/main" val="1115905268"/>
                    </a:ext>
                  </a:extLst>
                </a:gridCol>
                <a:gridCol w="1645920">
                  <a:extLst>
                    <a:ext uri="{9D8B030D-6E8A-4147-A177-3AD203B41FA5}">
                      <a16:colId xmlns:a16="http://schemas.microsoft.com/office/drawing/2014/main" val="1735074410"/>
                    </a:ext>
                  </a:extLst>
                </a:gridCol>
              </a:tblGrid>
              <a:tr h="290089">
                <a:tc>
                  <a:txBody>
                    <a:bodyPr/>
                    <a:lstStyle/>
                    <a:p>
                      <a:pPr algn="l" fontAlgn="b"/>
                      <a:r>
                        <a:rPr lang="en-US" sz="1300" b="1" dirty="0">
                          <a:effectLst/>
                        </a:rPr>
                        <a:t>Target</a:t>
                      </a:r>
                    </a:p>
                  </a:txBody>
                  <a:tcPr marL="56880" marR="56880" marT="42660" marB="42660" anchor="ctr"/>
                </a:tc>
                <a:tc>
                  <a:txBody>
                    <a:bodyPr/>
                    <a:lstStyle/>
                    <a:p>
                      <a:pPr algn="l" fontAlgn="b"/>
                      <a:r>
                        <a:rPr lang="en-US" sz="1300" b="1" dirty="0">
                          <a:effectLst/>
                        </a:rPr>
                        <a:t>Source</a:t>
                      </a:r>
                    </a:p>
                  </a:txBody>
                  <a:tcPr marL="56880" marR="56880" marT="42660" marB="42660" anchor="ctr"/>
                </a:tc>
                <a:tc>
                  <a:txBody>
                    <a:bodyPr/>
                    <a:lstStyle/>
                    <a:p>
                      <a:pPr algn="ctr" fontAlgn="b"/>
                      <a:r>
                        <a:rPr lang="en-US" sz="1300" b="1" dirty="0">
                          <a:effectLst/>
                        </a:rPr>
                        <a:t>Support</a:t>
                      </a:r>
                    </a:p>
                  </a:txBody>
                  <a:tcPr marL="56880" marR="56880" marT="42660" marB="42660" anchor="ctr"/>
                </a:tc>
                <a:tc>
                  <a:txBody>
                    <a:bodyPr/>
                    <a:lstStyle/>
                    <a:p>
                      <a:pPr algn="ctr" fontAlgn="b"/>
                      <a:r>
                        <a:rPr lang="en-US" sz="1300" b="1" dirty="0">
                          <a:effectLst/>
                        </a:rPr>
                        <a:t>Status</a:t>
                      </a:r>
                    </a:p>
                  </a:txBody>
                  <a:tcPr marL="56880" marR="56880" marT="42660" marB="42660" anchor="ctr"/>
                </a:tc>
                <a:extLst>
                  <a:ext uri="{0D108BD9-81ED-4DB2-BD59-A6C34878D82A}">
                    <a16:rowId xmlns:a16="http://schemas.microsoft.com/office/drawing/2014/main" val="3201481684"/>
                  </a:ext>
                </a:extLst>
              </a:tr>
              <a:tr h="290089">
                <a:tc rowSpan="3">
                  <a:txBody>
                    <a:bodyPr/>
                    <a:lstStyle/>
                    <a:p>
                      <a:pPr algn="l" fontAlgn="t"/>
                      <a:r>
                        <a:rPr lang="en-US" sz="1300" b="1" dirty="0">
                          <a:effectLst/>
                        </a:rPr>
                        <a:t>Azure SQL DB</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l" fontAlgn="t"/>
                      <a:r>
                        <a:rPr lang="en-US" sz="1300" dirty="0">
                          <a:effectLst/>
                        </a:rPr>
                        <a:t>SQL Server</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2790386849"/>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3462606313"/>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dirty="0">
                        <a:effectLst/>
                      </a:endParaRP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dirty="0">
                        <a:effectLst/>
                      </a:endParaRP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8499177"/>
                  </a:ext>
                </a:extLst>
              </a:tr>
              <a:tr h="290089">
                <a:tc rowSpan="3">
                  <a:txBody>
                    <a:bodyPr/>
                    <a:lstStyle/>
                    <a:p>
                      <a:pPr algn="l" fontAlgn="t"/>
                      <a:r>
                        <a:rPr lang="en-US" sz="1300" b="1" dirty="0">
                          <a:effectLst/>
                        </a:rPr>
                        <a:t>Azure SQL DB MI</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SQL Server</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6336103"/>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871977030"/>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Private preview</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2703055"/>
                  </a:ext>
                </a:extLst>
              </a:tr>
              <a:tr h="290089">
                <a:tc rowSpan="2">
                  <a:txBody>
                    <a:bodyPr/>
                    <a:lstStyle/>
                    <a:p>
                      <a:pPr algn="l" fontAlgn="t"/>
                      <a:r>
                        <a:rPr lang="en-US" sz="1300" b="1" dirty="0">
                          <a:effectLst/>
                        </a:rPr>
                        <a:t>Azure SQL VM</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SQL Server</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endParaRPr lang="en-US" sz="1300">
                        <a:effectLst/>
                      </a:endParaRP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endParaRPr lang="en-US" sz="1300">
                        <a:effectLst/>
                      </a:endParaRP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96442221"/>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a:effectLst/>
                      </a:endParaRP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endParaRPr lang="en-US" sz="1300">
                        <a:effectLst/>
                      </a:endParaRP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415440"/>
                  </a:ext>
                </a:extLst>
              </a:tr>
              <a:tr h="290089">
                <a:tc>
                  <a:txBody>
                    <a:bodyPr/>
                    <a:lstStyle/>
                    <a:p>
                      <a:pPr algn="l" fontAlgn="t"/>
                      <a:r>
                        <a:rPr lang="en-US" sz="1300" b="1" dirty="0">
                          <a:effectLst/>
                        </a:rPr>
                        <a:t>Azure Cosmos DB</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MongoDB</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3918371"/>
                  </a:ext>
                </a:extLst>
              </a:tr>
              <a:tr h="290089">
                <a:tc rowSpan="2">
                  <a:txBody>
                    <a:bodyPr/>
                    <a:lstStyle/>
                    <a:p>
                      <a:pPr algn="l" fontAlgn="t"/>
                      <a:r>
                        <a:rPr lang="en-US" sz="1300" b="1" dirty="0">
                          <a:effectLst/>
                        </a:rPr>
                        <a:t>Azure DB for MySQL</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MySQL</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74857475"/>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MySQL</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a:effectLst/>
                        </a:rPr>
                        <a:t>GA</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6027764"/>
                  </a:ext>
                </a:extLst>
              </a:tr>
              <a:tr h="290089">
                <a:tc rowSpan="3">
                  <a:txBody>
                    <a:bodyPr/>
                    <a:lstStyle/>
                    <a:p>
                      <a:pPr algn="l" fontAlgn="t"/>
                      <a:r>
                        <a:rPr lang="en-US" sz="1300" b="1" dirty="0">
                          <a:effectLst/>
                        </a:rPr>
                        <a:t>Azure DB for PostgreSQL</a:t>
                      </a:r>
                    </a:p>
                  </a:txBody>
                  <a:tcPr marL="56880" marR="56880" marT="42660" marB="4266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fontAlgn="t"/>
                      <a:r>
                        <a:rPr lang="en-US" sz="1300">
                          <a:effectLst/>
                        </a:rPr>
                        <a:t>PostgreSQL</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a:t>
                      </a:r>
                    </a:p>
                  </a:txBody>
                  <a:tcPr marL="56880" marR="56880" marT="42660" marB="42660" anchor="ctr">
                    <a:lnT w="28575" cap="flat" cmpd="sng" algn="ctr">
                      <a:solidFill>
                        <a:schemeClr val="tx1"/>
                      </a:solidFill>
                      <a:prstDash val="solid"/>
                      <a:round/>
                      <a:headEnd type="none" w="med" len="med"/>
                      <a:tailEnd type="none" w="med" len="med"/>
                    </a:lnT>
                  </a:tcPr>
                </a:tc>
                <a:tc>
                  <a:txBody>
                    <a:bodyPr/>
                    <a:lstStyle/>
                    <a:p>
                      <a:pPr algn="ctr" fontAlgn="t"/>
                      <a:r>
                        <a:rPr lang="en-US" sz="1300">
                          <a:effectLst/>
                        </a:rPr>
                        <a:t>GA</a:t>
                      </a:r>
                    </a:p>
                  </a:txBody>
                  <a:tcPr marL="56880" marR="56880" marT="42660" marB="4266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25240538"/>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a:effectLst/>
                        </a:rPr>
                        <a:t>RDS PostgreSQL</a:t>
                      </a:r>
                    </a:p>
                  </a:txBody>
                  <a:tcPr marL="56880" marR="56880" marT="42660" marB="42660" anchor="ctr"/>
                </a:tc>
                <a:tc>
                  <a:txBody>
                    <a:bodyPr/>
                    <a:lstStyle/>
                    <a:p>
                      <a:pPr algn="ctr" fontAlgn="t"/>
                      <a:r>
                        <a:rPr lang="en-US" sz="1300">
                          <a:effectLst/>
                        </a:rPr>
                        <a:t>✔</a:t>
                      </a:r>
                    </a:p>
                  </a:txBody>
                  <a:tcPr marL="56880" marR="56880" marT="42660" marB="42660" anchor="ctr"/>
                </a:tc>
                <a:tc>
                  <a:txBody>
                    <a:bodyPr/>
                    <a:lstStyle/>
                    <a:p>
                      <a:pPr algn="ctr" fontAlgn="t"/>
                      <a:r>
                        <a:rPr lang="en-US" sz="1300">
                          <a:effectLst/>
                        </a:rPr>
                        <a:t>GA</a:t>
                      </a:r>
                    </a:p>
                  </a:txBody>
                  <a:tcPr marL="56880" marR="56880" marT="42660" marB="42660" anchor="ctr"/>
                </a:tc>
                <a:extLst>
                  <a:ext uri="{0D108BD9-81ED-4DB2-BD59-A6C34878D82A}">
                    <a16:rowId xmlns:a16="http://schemas.microsoft.com/office/drawing/2014/main" val="398261667"/>
                  </a:ext>
                </a:extLst>
              </a:tr>
              <a:tr h="290089">
                <a:tc vMerge="1">
                  <a:txBody>
                    <a:bodyPr/>
                    <a:lstStyle/>
                    <a:p>
                      <a:pPr algn="l" fontAlgn="t"/>
                      <a:endParaRPr lang="en-US" sz="1300" b="1" dirty="0">
                        <a:effectLst/>
                      </a:endParaRPr>
                    </a:p>
                  </a:txBody>
                  <a:tcPr marL="56880" marR="56880" marT="42660" marB="42660"/>
                </a:tc>
                <a:tc>
                  <a:txBody>
                    <a:bodyPr/>
                    <a:lstStyle/>
                    <a:p>
                      <a:pPr algn="l" fontAlgn="t"/>
                      <a:r>
                        <a:rPr lang="en-US" sz="1300" dirty="0">
                          <a:effectLst/>
                        </a:rPr>
                        <a:t>Oracle</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dirty="0">
                          <a:effectLst/>
                        </a:rPr>
                        <a:t>✔</a:t>
                      </a:r>
                    </a:p>
                  </a:txBody>
                  <a:tcPr marL="56880" marR="56880" marT="42660" marB="42660" anchor="ctr">
                    <a:lnB w="28575" cap="flat" cmpd="sng" algn="ctr">
                      <a:solidFill>
                        <a:schemeClr val="tx1"/>
                      </a:solidFill>
                      <a:prstDash val="solid"/>
                      <a:round/>
                      <a:headEnd type="none" w="med" len="med"/>
                      <a:tailEnd type="none" w="med" len="med"/>
                    </a:lnB>
                  </a:tcPr>
                </a:tc>
                <a:tc>
                  <a:txBody>
                    <a:bodyPr/>
                    <a:lstStyle/>
                    <a:p>
                      <a:pPr algn="ctr" fontAlgn="t"/>
                      <a:r>
                        <a:rPr lang="en-US" sz="1300" dirty="0">
                          <a:effectLst/>
                        </a:rPr>
                        <a:t>Private preview</a:t>
                      </a:r>
                    </a:p>
                  </a:txBody>
                  <a:tcPr marL="56880" marR="56880" marT="42660" marB="4266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2868569"/>
                  </a:ext>
                </a:extLst>
              </a:tr>
            </a:tbl>
          </a:graphicData>
        </a:graphic>
      </p:graphicFrame>
    </p:spTree>
    <p:extLst>
      <p:ext uri="{BB962C8B-B14F-4D97-AF65-F5344CB8AC3E}">
        <p14:creationId xmlns:p14="http://schemas.microsoft.com/office/powerpoint/2010/main" val="267641201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A642-BC36-496B-928F-97B8E2CD5193}"/>
              </a:ext>
            </a:extLst>
          </p:cNvPr>
          <p:cNvSpPr>
            <a:spLocks noGrp="1"/>
          </p:cNvSpPr>
          <p:nvPr>
            <p:ph type="title"/>
          </p:nvPr>
        </p:nvSpPr>
        <p:spPr>
          <a:xfrm>
            <a:off x="907017" y="1299125"/>
            <a:ext cx="4994053" cy="611356"/>
          </a:xfrm>
          <a:prstGeom prst="rect">
            <a:avLst/>
          </a:prstGeom>
        </p:spPr>
        <p:txBody>
          <a:bodyPr vert="horz" wrap="square" lIns="0" tIns="45713" rIns="91427" bIns="45713" rtlCol="0" anchor="t">
            <a:noAutofit/>
          </a:bodyPr>
          <a:lstStyle/>
          <a:p>
            <a:pPr defTabSz="914225"/>
            <a:r>
              <a:rPr lang="en-US" sz="2000" dirty="0">
                <a:ea typeface="+mj-ea"/>
                <a:cs typeface="+mj-cs"/>
              </a:rPr>
              <a:t>Azure SQL Database Managed Instance</a:t>
            </a:r>
          </a:p>
        </p:txBody>
      </p:sp>
      <p:sp>
        <p:nvSpPr>
          <p:cNvPr id="7" name="TextBox 6">
            <a:extLst>
              <a:ext uri="{FF2B5EF4-FFF2-40B4-BE49-F238E27FC236}">
                <a16:creationId xmlns:a16="http://schemas.microsoft.com/office/drawing/2014/main" id="{62B9352D-DF8A-42B9-AF9A-2698B44EB255}"/>
              </a:ext>
            </a:extLst>
          </p:cNvPr>
          <p:cNvSpPr txBox="1"/>
          <p:nvPr/>
        </p:nvSpPr>
        <p:spPr>
          <a:xfrm>
            <a:off x="907017" y="2192575"/>
            <a:ext cx="5830620"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SQL Server to fully managed SQL in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Fully compatible with SQL Server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Built-in HA, Failover, Geo-DR, Intelligence</a:t>
            </a:r>
          </a:p>
        </p:txBody>
      </p:sp>
      <p:sp>
        <p:nvSpPr>
          <p:cNvPr id="12" name="Title 1">
            <a:extLst>
              <a:ext uri="{FF2B5EF4-FFF2-40B4-BE49-F238E27FC236}">
                <a16:creationId xmlns:a16="http://schemas.microsoft.com/office/drawing/2014/main" id="{4CFDAFE5-05F1-4951-913C-97558CDD3CF5}"/>
              </a:ext>
            </a:extLst>
          </p:cNvPr>
          <p:cNvSpPr txBox="1">
            <a:spLocks/>
          </p:cNvSpPr>
          <p:nvPr/>
        </p:nvSpPr>
        <p:spPr>
          <a:xfrm>
            <a:off x="884685" y="3733612"/>
            <a:ext cx="6147205" cy="553998"/>
          </a:xfrm>
          <a:prstGeom prst="rect">
            <a:avLst/>
          </a:prstGeom>
        </p:spPr>
        <p:txBody>
          <a:bodyPr vert="horz" wrap="square" lIns="0" tIns="45713" rIns="91427" bIns="45713"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25"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NEW: Azure SQL Database Hyperscale</a:t>
            </a:r>
          </a:p>
        </p:txBody>
      </p:sp>
      <p:sp>
        <p:nvSpPr>
          <p:cNvPr id="13" name="TextBox 12">
            <a:extLst>
              <a:ext uri="{FF2B5EF4-FFF2-40B4-BE49-F238E27FC236}">
                <a16:creationId xmlns:a16="http://schemas.microsoft.com/office/drawing/2014/main" id="{4AE5BE79-9AEE-47EB-93C0-97D9F91341A5}"/>
              </a:ext>
            </a:extLst>
          </p:cNvPr>
          <p:cNvSpPr txBox="1"/>
          <p:nvPr/>
        </p:nvSpPr>
        <p:spPr>
          <a:xfrm>
            <a:off x="884685" y="4276868"/>
            <a:ext cx="7496458"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New, highly scalable service tier with built in intelligence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Migrate multi-TB databases to Azure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Auto-scale up to 100 TB per database</a:t>
            </a:r>
          </a:p>
        </p:txBody>
      </p:sp>
      <p:grpSp>
        <p:nvGrpSpPr>
          <p:cNvPr id="5" name="Group 4">
            <a:extLst>
              <a:ext uri="{FF2B5EF4-FFF2-40B4-BE49-F238E27FC236}">
                <a16:creationId xmlns:a16="http://schemas.microsoft.com/office/drawing/2014/main" id="{4C3B5F1D-BFC0-4F9E-B4D1-D1A0F995F4F6}"/>
              </a:ext>
            </a:extLst>
          </p:cNvPr>
          <p:cNvGrpSpPr/>
          <p:nvPr/>
        </p:nvGrpSpPr>
        <p:grpSpPr>
          <a:xfrm>
            <a:off x="8442625" y="3057236"/>
            <a:ext cx="2842358" cy="2543461"/>
            <a:chOff x="8442625" y="3057236"/>
            <a:chExt cx="2842358" cy="2543461"/>
          </a:xfrm>
        </p:grpSpPr>
        <p:grpSp>
          <p:nvGrpSpPr>
            <p:cNvPr id="4" name="Group 3">
              <a:extLst>
                <a:ext uri="{FF2B5EF4-FFF2-40B4-BE49-F238E27FC236}">
                  <a16:creationId xmlns:a16="http://schemas.microsoft.com/office/drawing/2014/main" id="{297B5414-BEDA-4C1D-9FF1-82106CDBF53F}"/>
                </a:ext>
              </a:extLst>
            </p:cNvPr>
            <p:cNvGrpSpPr/>
            <p:nvPr/>
          </p:nvGrpSpPr>
          <p:grpSpPr>
            <a:xfrm>
              <a:off x="8442625" y="3057236"/>
              <a:ext cx="1588065" cy="2112184"/>
              <a:chOff x="7894637" y="2328390"/>
              <a:chExt cx="1048329" cy="1394316"/>
            </a:xfrm>
          </p:grpSpPr>
          <p:grpSp>
            <p:nvGrpSpPr>
              <p:cNvPr id="37" name="Group 36">
                <a:extLst>
                  <a:ext uri="{FF2B5EF4-FFF2-40B4-BE49-F238E27FC236}">
                    <a16:creationId xmlns:a16="http://schemas.microsoft.com/office/drawing/2014/main" id="{47F847BC-3437-4A28-A051-B6FBF61829F7}"/>
                  </a:ext>
                </a:extLst>
              </p:cNvPr>
              <p:cNvGrpSpPr/>
              <p:nvPr/>
            </p:nvGrpSpPr>
            <p:grpSpPr>
              <a:xfrm>
                <a:off x="7894637" y="2328390"/>
                <a:ext cx="1048329" cy="1394316"/>
                <a:chOff x="1031674" y="930127"/>
                <a:chExt cx="1441832" cy="1917689"/>
              </a:xfrm>
            </p:grpSpPr>
            <p:sp>
              <p:nvSpPr>
                <p:cNvPr id="38" name="Freeform: Shape 37">
                  <a:extLst>
                    <a:ext uri="{FF2B5EF4-FFF2-40B4-BE49-F238E27FC236}">
                      <a16:creationId xmlns:a16="http://schemas.microsoft.com/office/drawing/2014/main" id="{E49F6D2B-3B00-4850-9B82-6E41C0F2B3F1}"/>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Oval 38">
                  <a:extLst>
                    <a:ext uri="{FF2B5EF4-FFF2-40B4-BE49-F238E27FC236}">
                      <a16:creationId xmlns:a16="http://schemas.microsoft.com/office/drawing/2014/main" id="{17B76FDE-2A2A-4B92-86C3-98356406A708}"/>
                    </a:ext>
                  </a:extLst>
                </p:cNvPr>
                <p:cNvSpPr/>
                <p:nvPr/>
              </p:nvSpPr>
              <p:spPr bwMode="auto">
                <a:xfrm>
                  <a:off x="1057756" y="930127"/>
                  <a:ext cx="1389667" cy="506476"/>
                </a:xfrm>
                <a:prstGeom prst="ellipse">
                  <a:avLst/>
                </a:prstGeom>
                <a:solidFill>
                  <a:schemeClr val="accent5">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3" name="TextBox 2">
                <a:extLst>
                  <a:ext uri="{FF2B5EF4-FFF2-40B4-BE49-F238E27FC236}">
                    <a16:creationId xmlns:a16="http://schemas.microsoft.com/office/drawing/2014/main" id="{C638ACEB-6636-413B-A558-E221DDBA48B3}"/>
                  </a:ext>
                </a:extLst>
              </p:cNvPr>
              <p:cNvSpPr txBox="1"/>
              <p:nvPr/>
            </p:nvSpPr>
            <p:spPr>
              <a:xfrm>
                <a:off x="7932565" y="2937833"/>
                <a:ext cx="1010401"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mn-cs"/>
                  </a:rPr>
                  <a:t>SQL</a:t>
                </a:r>
              </a:p>
            </p:txBody>
          </p:sp>
        </p:grpSp>
        <p:sp>
          <p:nvSpPr>
            <p:cNvPr id="11" name="Freeform 146">
              <a:extLst>
                <a:ext uri="{FF2B5EF4-FFF2-40B4-BE49-F238E27FC236}">
                  <a16:creationId xmlns:a16="http://schemas.microsoft.com/office/drawing/2014/main" id="{6B035CF0-D54F-4417-A178-5FF162C37ADF}"/>
                </a:ext>
              </a:extLst>
            </p:cNvPr>
            <p:cNvSpPr>
              <a:spLocks noChangeAspect="1"/>
            </p:cNvSpPr>
            <p:nvPr/>
          </p:nvSpPr>
          <p:spPr bwMode="auto">
            <a:xfrm>
              <a:off x="9247920" y="4310609"/>
              <a:ext cx="2037063" cy="129008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76200">
              <a:solidFill>
                <a:srgbClr val="E6E6E6"/>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EDBCE5F0-5C38-4C68-94ED-1E6ECB1B9C24}"/>
              </a:ext>
            </a:extLst>
          </p:cNvPr>
          <p:cNvGrpSpPr/>
          <p:nvPr/>
        </p:nvGrpSpPr>
        <p:grpSpPr>
          <a:xfrm>
            <a:off x="8458619" y="-89842"/>
            <a:ext cx="3650525" cy="630237"/>
            <a:chOff x="8458619" y="-89842"/>
            <a:chExt cx="3650525" cy="630237"/>
          </a:xfrm>
        </p:grpSpPr>
        <p:pic>
          <p:nvPicPr>
            <p:cNvPr id="42" name="Picture 41">
              <a:extLst>
                <a:ext uri="{FF2B5EF4-FFF2-40B4-BE49-F238E27FC236}">
                  <a16:creationId xmlns:a16="http://schemas.microsoft.com/office/drawing/2014/main" id="{2C25F0E7-AF51-41B9-AAE1-DBA75A20EF78}"/>
                </a:ext>
              </a:extLst>
            </p:cNvPr>
            <p:cNvPicPr>
              <a:picLocks noChangeAspect="1"/>
            </p:cNvPicPr>
            <p:nvPr/>
          </p:nvPicPr>
          <p:blipFill>
            <a:blip r:embed="rId3"/>
            <a:stretch>
              <a:fillRect/>
            </a:stretch>
          </p:blipFill>
          <p:spPr>
            <a:xfrm>
              <a:off x="8458619" y="102687"/>
              <a:ext cx="3650525" cy="368402"/>
            </a:xfrm>
            <a:prstGeom prst="rect">
              <a:avLst/>
            </a:prstGeom>
          </p:spPr>
        </p:pic>
        <p:sp>
          <p:nvSpPr>
            <p:cNvPr id="74" name="AutoShape 46">
              <a:extLst>
                <a:ext uri="{FF2B5EF4-FFF2-40B4-BE49-F238E27FC236}">
                  <a16:creationId xmlns:a16="http://schemas.microsoft.com/office/drawing/2014/main" id="{AE9CC161-1D6B-49C5-A700-367FA38FDC12}"/>
                </a:ext>
              </a:extLst>
            </p:cNvPr>
            <p:cNvSpPr>
              <a:spLocks noChangeAspect="1" noChangeArrowheads="1" noTextEdit="1"/>
            </p:cNvSpPr>
            <p:nvPr/>
          </p:nvSpPr>
          <p:spPr bwMode="auto">
            <a:xfrm>
              <a:off x="9362791" y="-89842"/>
              <a:ext cx="630238" cy="6302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1C624DEA-E8A3-43FB-B2E1-8ED2B402766C}"/>
              </a:ext>
            </a:extLst>
          </p:cNvPr>
          <p:cNvSpPr/>
          <p:nvPr/>
        </p:nvSpPr>
        <p:spPr bwMode="auto">
          <a:xfrm>
            <a:off x="9277079" y="-15760"/>
            <a:ext cx="664684" cy="717146"/>
          </a:xfrm>
          <a:prstGeom prst="rect">
            <a:avLst/>
          </a:prstGeom>
          <a:solidFill>
            <a:schemeClr val="bg1"/>
          </a:solidFill>
          <a:ln w="12700" cap="flat" cmpd="sng" algn="ctr">
            <a:solidFill>
              <a:schemeClr val="accent5"/>
            </a:solidFill>
            <a:prstDash val="solid"/>
            <a:headEnd type="none"/>
            <a:tailEnd type="none"/>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Send" title="Icon of a paper airplane">
            <a:extLst>
              <a:ext uri="{FF2B5EF4-FFF2-40B4-BE49-F238E27FC236}">
                <a16:creationId xmlns:a16="http://schemas.microsoft.com/office/drawing/2014/main" id="{3A475D3E-F8F4-4CC0-A3DA-147A00CD56B5}"/>
              </a:ext>
            </a:extLst>
          </p:cNvPr>
          <p:cNvSpPr>
            <a:spLocks noChangeAspect="1" noEditPoints="1"/>
          </p:cNvSpPr>
          <p:nvPr/>
        </p:nvSpPr>
        <p:spPr bwMode="auto">
          <a:xfrm>
            <a:off x="9393975" y="80809"/>
            <a:ext cx="458246" cy="306595"/>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1"/>
          </a:solidFill>
          <a:ln w="22225"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34D10CDB-A337-4FCF-AEA4-61C242E42DC0}"/>
              </a:ext>
            </a:extLst>
          </p:cNvPr>
          <p:cNvSpPr/>
          <p:nvPr/>
        </p:nvSpPr>
        <p:spPr bwMode="auto">
          <a:xfrm>
            <a:off x="9259767" y="452480"/>
            <a:ext cx="6986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Migrate</a:t>
            </a:r>
            <a:endPar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734036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6">
            <a:extLst>
              <a:ext uri="{FF2B5EF4-FFF2-40B4-BE49-F238E27FC236}">
                <a16:creationId xmlns:a16="http://schemas.microsoft.com/office/drawing/2014/main" id="{7C4D7D49-A92B-4FD8-BE9E-B0A38AFC030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2F4B66"/>
                </a:solidFill>
                <a:effectLst/>
                <a:uLnTx/>
                <a:uFillTx/>
                <a:latin typeface="Segoe UI Semibold"/>
                <a:ea typeface="+mn-ea"/>
                <a:cs typeface="Segoe UI" pitchFamily="34" charset="0"/>
              </a:rPr>
              <a:t>Tailwind Traders acquires Northwind</a:t>
            </a:r>
          </a:p>
        </p:txBody>
      </p:sp>
      <p:pic>
        <p:nvPicPr>
          <p:cNvPr id="16" name="Picture 15">
            <a:extLst>
              <a:ext uri="{FF2B5EF4-FFF2-40B4-BE49-F238E27FC236}">
                <a16:creationId xmlns:a16="http://schemas.microsoft.com/office/drawing/2014/main" id="{D17C611F-F8C8-4A2E-AE9C-BEC7D4356572}"/>
              </a:ext>
            </a:extLst>
          </p:cNvPr>
          <p:cNvPicPr>
            <a:picLocks noChangeAspect="1"/>
          </p:cNvPicPr>
          <p:nvPr/>
        </p:nvPicPr>
        <p:blipFill>
          <a:blip r:embed="rId2"/>
          <a:stretch>
            <a:fillRect/>
          </a:stretch>
        </p:blipFill>
        <p:spPr>
          <a:xfrm>
            <a:off x="588263" y="1463406"/>
            <a:ext cx="3207882" cy="1804434"/>
          </a:xfrm>
          <a:prstGeom prst="rect">
            <a:avLst/>
          </a:prstGeom>
        </p:spPr>
      </p:pic>
      <p:sp>
        <p:nvSpPr>
          <p:cNvPr id="17" name="TextBox 16">
            <a:extLst>
              <a:ext uri="{FF2B5EF4-FFF2-40B4-BE49-F238E27FC236}">
                <a16:creationId xmlns:a16="http://schemas.microsoft.com/office/drawing/2014/main" id="{D2AC99A1-2396-4575-BAE7-DF7AABA9A14B}"/>
              </a:ext>
            </a:extLst>
          </p:cNvPr>
          <p:cNvSpPr txBox="1"/>
          <p:nvPr/>
        </p:nvSpPr>
        <p:spPr>
          <a:xfrm>
            <a:off x="4011076" y="1397629"/>
            <a:ext cx="7915924" cy="215443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effectLst/>
                <a:uLnTx/>
                <a:uFillTx/>
              </a:rPr>
              <a:t>REDMOND, WA December 06, 2018</a:t>
            </a:r>
            <a:r>
              <a:rPr kumimoji="0" lang="en-US" sz="2000" b="0" i="0" u="none" strike="noStrike" kern="0" cap="none" spc="0" normalizeH="0" baseline="0" noProof="0" dirty="0">
                <a:ln>
                  <a:noFill/>
                </a:ln>
                <a:effectLst/>
                <a:uLnTx/>
                <a:uFillTx/>
              </a:rPr>
              <a:t> Tailwind Traders, Inc announced that it has agreed to acquire Northwind Traders, the venerable "old guard" international foods company, in an effort to bolster its virtual hardware offerings with some international culinary flare. Tailwind agreed to acquire Northwind for an undisclosed sum and will assume control of all of Northwind's virtual assets, including the company's flagship product: </a:t>
            </a:r>
            <a:r>
              <a:rPr kumimoji="0" lang="en-US" sz="2000" b="0" i="1" u="none" strike="noStrike" kern="0" cap="none" spc="0" normalizeH="0" baseline="0" noProof="0" dirty="0">
                <a:ln>
                  <a:noFill/>
                </a:ln>
                <a:effectLst/>
                <a:uLnTx/>
                <a:uFillTx/>
              </a:rPr>
              <a:t>Aniseed Syrup</a:t>
            </a:r>
            <a:endParaRPr kumimoji="0" lang="en-US" sz="2000" b="0" i="0" u="none" strike="noStrike" kern="0" cap="none" spc="0" normalizeH="0" baseline="0" noProof="0" dirty="0">
              <a:ln>
                <a:noFill/>
              </a:ln>
              <a:effectLst/>
              <a:uLnTx/>
              <a:uFillTx/>
            </a:endParaRPr>
          </a:p>
        </p:txBody>
      </p:sp>
      <p:sp>
        <p:nvSpPr>
          <p:cNvPr id="18" name="TextBox 17">
            <a:extLst>
              <a:ext uri="{FF2B5EF4-FFF2-40B4-BE49-F238E27FC236}">
                <a16:creationId xmlns:a16="http://schemas.microsoft.com/office/drawing/2014/main" id="{7CF3B9FB-42E0-4103-9276-3E185375F215}"/>
              </a:ext>
            </a:extLst>
          </p:cNvPr>
          <p:cNvSpPr txBox="1"/>
          <p:nvPr/>
        </p:nvSpPr>
        <p:spPr>
          <a:xfrm>
            <a:off x="588263" y="3822384"/>
            <a:ext cx="11338735" cy="246221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rPr>
              <a:t>"This is a profoundly wonderful development for all involved, and will help to bring our food products to a whole new sector of the market" stated Nancy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Executive Vice President of Operations. "We couldn't be happier with the arrangement". The recently-promoted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will join the Tailwind executive team along with two of her close associates, Margaret Peacock and Michael </a:t>
            </a:r>
            <a:r>
              <a:rPr kumimoji="0" lang="en-US" sz="2000" b="0" i="0" u="none" strike="noStrike" kern="0" cap="none" spc="0" normalizeH="0" baseline="0" noProof="0" dirty="0" err="1">
                <a:ln>
                  <a:noFill/>
                </a:ln>
                <a:effectLst/>
                <a:uLnTx/>
                <a:uFillTx/>
              </a:rPr>
              <a:t>Suyama</a:t>
            </a:r>
            <a:r>
              <a:rPr kumimoji="0" lang="en-US" sz="2000" b="0" i="0" u="none" strike="noStrike" kern="0" cap="none" spc="0" normalizeH="0" baseline="0" noProof="0" dirty="0">
                <a:ln>
                  <a:noFill/>
                </a:ln>
                <a:effectLst/>
                <a:uLnTx/>
                <a:uFillTx/>
              </a:rPr>
              <a:t>. </a:t>
            </a:r>
            <a:r>
              <a:rPr kumimoji="0" lang="en-US" sz="2000" b="0" i="0" u="none" strike="noStrike" kern="0" cap="none" spc="0" normalizeH="0" baseline="0" noProof="0" dirty="0" err="1">
                <a:ln>
                  <a:noFill/>
                </a:ln>
                <a:effectLst/>
                <a:uLnTx/>
                <a:uFillTx/>
              </a:rPr>
              <a:t>Daviolo</a:t>
            </a:r>
            <a:r>
              <a:rPr kumimoji="0" lang="en-US" sz="2000" b="0" i="0" u="none" strike="noStrike" kern="0" cap="none" spc="0" normalizeH="0" baseline="0" noProof="0" dirty="0">
                <a:ln>
                  <a:noFill/>
                </a:ln>
                <a:effectLst/>
                <a:uLnTx/>
                <a:uFillTx/>
              </a:rPr>
              <a:t> took over Northwind's sales operations in 2012 after Andrew Fuller was forced out of the company as a result of charges of fraud and embezzlement of more than 5,000 cases of Grandma's Boysenberry Spread.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err="1">
              <a:ln>
                <a:noFill/>
              </a:ln>
              <a:effectLst/>
              <a:uLnTx/>
              <a:uFillTx/>
            </a:endParaRPr>
          </a:p>
        </p:txBody>
      </p:sp>
      <p:pic>
        <p:nvPicPr>
          <p:cNvPr id="19" name="Picture 18">
            <a:extLst>
              <a:ext uri="{FF2B5EF4-FFF2-40B4-BE49-F238E27FC236}">
                <a16:creationId xmlns:a16="http://schemas.microsoft.com/office/drawing/2014/main" id="{98D4BF3E-70AD-4DFA-8FBC-BE40FCBD6106}"/>
              </a:ext>
            </a:extLst>
          </p:cNvPr>
          <p:cNvPicPr>
            <a:picLocks noChangeAspect="1"/>
          </p:cNvPicPr>
          <p:nvPr/>
        </p:nvPicPr>
        <p:blipFill>
          <a:blip r:embed="rId3"/>
          <a:stretch>
            <a:fillRect/>
          </a:stretch>
        </p:blipFill>
        <p:spPr>
          <a:xfrm>
            <a:off x="8920732" y="209527"/>
            <a:ext cx="3006266" cy="801671"/>
          </a:xfrm>
          <a:prstGeom prst="rect">
            <a:avLst/>
          </a:prstGeom>
        </p:spPr>
      </p:pic>
      <p:sp>
        <p:nvSpPr>
          <p:cNvPr id="20" name="Rectangle 19">
            <a:extLst>
              <a:ext uri="{FF2B5EF4-FFF2-40B4-BE49-F238E27FC236}">
                <a16:creationId xmlns:a16="http://schemas.microsoft.com/office/drawing/2014/main" id="{A932309C-5030-4622-9E60-9A2D27B1ABDC}"/>
              </a:ext>
            </a:extLst>
          </p:cNvPr>
          <p:cNvSpPr/>
          <p:nvPr/>
        </p:nvSpPr>
        <p:spPr>
          <a:xfrm>
            <a:off x="588263" y="6363251"/>
            <a:ext cx="5360891" cy="36394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hlinkClick r:id="rId4"/>
              </a:rPr>
              <a:t>https://github.com/Azure-Samples/tailwind-traders</a:t>
            </a:r>
            <a:r>
              <a:rPr kumimoji="0" lang="en-US" sz="1800" b="0" i="0" u="none" strike="noStrike" kern="0" cap="none" spc="0" normalizeH="0" baseline="0" noProof="0" dirty="0">
                <a:ln>
                  <a:noFill/>
                </a:ln>
                <a:solidFill>
                  <a:srgbClr val="FFFFFF"/>
                </a:solidFill>
                <a:effectLst/>
                <a:uLnTx/>
                <a:uFillTx/>
              </a:rPr>
              <a:t> </a:t>
            </a:r>
          </a:p>
        </p:txBody>
      </p:sp>
    </p:spTree>
    <p:extLst>
      <p:ext uri="{BB962C8B-B14F-4D97-AF65-F5344CB8AC3E}">
        <p14:creationId xmlns:p14="http://schemas.microsoft.com/office/powerpoint/2010/main" val="237706450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6">
            <a:extLst>
              <a:ext uri="{FF2B5EF4-FFF2-40B4-BE49-F238E27FC236}">
                <a16:creationId xmlns:a16="http://schemas.microsoft.com/office/drawing/2014/main" id="{A1088194-5334-4BBC-A004-688AD805197D}"/>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3600" b="0" i="0" u="none" strike="noStrike" cap="none" spc="-50" normalizeH="0" baseline="0">
                <a:ln w="3175">
                  <a:noFill/>
                </a:ln>
                <a:solidFill>
                  <a:srgbClr val="2F4B66"/>
                </a:solidFill>
                <a:effectLst/>
                <a:uLnTx/>
                <a:uFillTx/>
                <a:latin typeface="Segoe UI Semibold"/>
                <a:cs typeface="Segoe UI" pitchFamily="34" charset="0"/>
              </a:defRPr>
            </a:lvl1pPr>
          </a:lstStyle>
          <a:p>
            <a:r>
              <a:rPr lang="en-US" dirty="0"/>
              <a:t>A rich catalog…</a:t>
            </a:r>
          </a:p>
        </p:txBody>
      </p:sp>
      <p:pic>
        <p:nvPicPr>
          <p:cNvPr id="12" name="Picture 11">
            <a:extLst>
              <a:ext uri="{FF2B5EF4-FFF2-40B4-BE49-F238E27FC236}">
                <a16:creationId xmlns:a16="http://schemas.microsoft.com/office/drawing/2014/main" id="{0CE78424-1E2F-4C18-B8A2-FB07BD8291B5}"/>
              </a:ext>
            </a:extLst>
          </p:cNvPr>
          <p:cNvPicPr>
            <a:picLocks noChangeAspect="1"/>
          </p:cNvPicPr>
          <p:nvPr/>
        </p:nvPicPr>
        <p:blipFill rotWithShape="1">
          <a:blip r:embed="rId2"/>
          <a:srcRect l="922" t="1523"/>
          <a:stretch/>
        </p:blipFill>
        <p:spPr>
          <a:xfrm>
            <a:off x="588262" y="1543049"/>
            <a:ext cx="11338735" cy="4791715"/>
          </a:xfrm>
          <a:prstGeom prst="rect">
            <a:avLst/>
          </a:prstGeom>
        </p:spPr>
      </p:pic>
      <p:pic>
        <p:nvPicPr>
          <p:cNvPr id="13" name="Picture 12">
            <a:extLst>
              <a:ext uri="{FF2B5EF4-FFF2-40B4-BE49-F238E27FC236}">
                <a16:creationId xmlns:a16="http://schemas.microsoft.com/office/drawing/2014/main" id="{358E00A0-CA7F-48A8-93F5-01BFB3E4B585}"/>
              </a:ext>
            </a:extLst>
          </p:cNvPr>
          <p:cNvPicPr>
            <a:picLocks noChangeAspect="1"/>
          </p:cNvPicPr>
          <p:nvPr/>
        </p:nvPicPr>
        <p:blipFill>
          <a:blip r:embed="rId3"/>
          <a:stretch>
            <a:fillRect/>
          </a:stretch>
        </p:blipFill>
        <p:spPr>
          <a:xfrm>
            <a:off x="8920732" y="209527"/>
            <a:ext cx="3006266" cy="801671"/>
          </a:xfrm>
          <a:prstGeom prst="rect">
            <a:avLst/>
          </a:prstGeom>
        </p:spPr>
      </p:pic>
    </p:spTree>
    <p:extLst>
      <p:ext uri="{BB962C8B-B14F-4D97-AF65-F5344CB8AC3E}">
        <p14:creationId xmlns:p14="http://schemas.microsoft.com/office/powerpoint/2010/main" val="29872201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7EE1B590-61EF-4EBC-A2FF-BBA23FE22741}"/>
              </a:ext>
            </a:extLst>
          </p:cNvPr>
          <p:cNvSpPr txBox="1">
            <a:spLocks/>
          </p:cNvSpPr>
          <p:nvPr/>
        </p:nvSpPr>
        <p:spPr>
          <a:xfrm>
            <a:off x="471325" y="14560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Architecture </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before</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the move</a:t>
            </a:r>
          </a:p>
        </p:txBody>
      </p:sp>
      <p:pic>
        <p:nvPicPr>
          <p:cNvPr id="21" name="Picture 20">
            <a:extLst>
              <a:ext uri="{FF2B5EF4-FFF2-40B4-BE49-F238E27FC236}">
                <a16:creationId xmlns:a16="http://schemas.microsoft.com/office/drawing/2014/main" id="{D2ABF5B5-C1A8-46D7-89D3-B18A8763700A}"/>
              </a:ext>
            </a:extLst>
          </p:cNvPr>
          <p:cNvPicPr>
            <a:picLocks noChangeAspect="1"/>
          </p:cNvPicPr>
          <p:nvPr/>
        </p:nvPicPr>
        <p:blipFill>
          <a:blip r:embed="rId2"/>
          <a:stretch>
            <a:fillRect/>
          </a:stretch>
        </p:blipFill>
        <p:spPr>
          <a:xfrm>
            <a:off x="1116612" y="1400337"/>
            <a:ext cx="1738308" cy="1738308"/>
          </a:xfrm>
          <a:prstGeom prst="rect">
            <a:avLst/>
          </a:prstGeom>
        </p:spPr>
      </p:pic>
      <p:sp>
        <p:nvSpPr>
          <p:cNvPr id="22" name="Rectangle: Rounded Corners 21">
            <a:extLst>
              <a:ext uri="{FF2B5EF4-FFF2-40B4-BE49-F238E27FC236}">
                <a16:creationId xmlns:a16="http://schemas.microsoft.com/office/drawing/2014/main" id="{847790C2-2F26-417F-85D0-EEAE4B010E6A}"/>
              </a:ext>
            </a:extLst>
          </p:cNvPr>
          <p:cNvSpPr/>
          <p:nvPr/>
        </p:nvSpPr>
        <p:spPr bwMode="auto">
          <a:xfrm>
            <a:off x="2504829" y="1235121"/>
            <a:ext cx="1409671" cy="644334"/>
          </a:xfrm>
          <a:prstGeom prst="roundRect">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p>
        </p:txBody>
      </p:sp>
      <p:pic>
        <p:nvPicPr>
          <p:cNvPr id="23" name="Picture 22">
            <a:extLst>
              <a:ext uri="{FF2B5EF4-FFF2-40B4-BE49-F238E27FC236}">
                <a16:creationId xmlns:a16="http://schemas.microsoft.com/office/drawing/2014/main" id="{2BB6599F-30D7-4127-B5EB-89D3CA4551B8}"/>
              </a:ext>
            </a:extLst>
          </p:cNvPr>
          <p:cNvPicPr>
            <a:picLocks noChangeAspect="1"/>
          </p:cNvPicPr>
          <p:nvPr/>
        </p:nvPicPr>
        <p:blipFill>
          <a:blip r:embed="rId2"/>
          <a:stretch>
            <a:fillRect/>
          </a:stretch>
        </p:blipFill>
        <p:spPr>
          <a:xfrm>
            <a:off x="4936582" y="1400337"/>
            <a:ext cx="1738308" cy="1738308"/>
          </a:xfrm>
          <a:prstGeom prst="rect">
            <a:avLst/>
          </a:prstGeom>
        </p:spPr>
      </p:pic>
      <p:pic>
        <p:nvPicPr>
          <p:cNvPr id="24" name="Picture 23">
            <a:extLst>
              <a:ext uri="{FF2B5EF4-FFF2-40B4-BE49-F238E27FC236}">
                <a16:creationId xmlns:a16="http://schemas.microsoft.com/office/drawing/2014/main" id="{F33FF780-170E-4625-848E-AE5CDF8338C4}"/>
              </a:ext>
            </a:extLst>
          </p:cNvPr>
          <p:cNvPicPr>
            <a:picLocks noChangeAspect="1"/>
          </p:cNvPicPr>
          <p:nvPr/>
        </p:nvPicPr>
        <p:blipFill>
          <a:blip r:embed="rId3"/>
          <a:stretch>
            <a:fillRect/>
          </a:stretch>
        </p:blipFill>
        <p:spPr>
          <a:xfrm>
            <a:off x="6530432" y="1023553"/>
            <a:ext cx="1368165" cy="838685"/>
          </a:xfrm>
          <a:prstGeom prst="rect">
            <a:avLst/>
          </a:prstGeom>
        </p:spPr>
      </p:pic>
      <p:pic>
        <p:nvPicPr>
          <p:cNvPr id="25" name="Picture 24">
            <a:extLst>
              <a:ext uri="{FF2B5EF4-FFF2-40B4-BE49-F238E27FC236}">
                <a16:creationId xmlns:a16="http://schemas.microsoft.com/office/drawing/2014/main" id="{BE531A12-BDBB-446C-8710-4E8A8460EBB0}"/>
              </a:ext>
            </a:extLst>
          </p:cNvPr>
          <p:cNvPicPr>
            <a:picLocks noChangeAspect="1"/>
          </p:cNvPicPr>
          <p:nvPr/>
        </p:nvPicPr>
        <p:blipFill>
          <a:blip r:embed="rId2"/>
          <a:stretch>
            <a:fillRect/>
          </a:stretch>
        </p:blipFill>
        <p:spPr>
          <a:xfrm>
            <a:off x="9025595" y="540833"/>
            <a:ext cx="1738308" cy="1738308"/>
          </a:xfrm>
          <a:prstGeom prst="rect">
            <a:avLst/>
          </a:prstGeom>
        </p:spPr>
      </p:pic>
      <p:sp>
        <p:nvSpPr>
          <p:cNvPr id="26" name="Rectangle: Rounded Corners 25">
            <a:extLst>
              <a:ext uri="{FF2B5EF4-FFF2-40B4-BE49-F238E27FC236}">
                <a16:creationId xmlns:a16="http://schemas.microsoft.com/office/drawing/2014/main" id="{DB64CCE1-A709-4018-AA85-AE4328FA4531}"/>
              </a:ext>
            </a:extLst>
          </p:cNvPr>
          <p:cNvSpPr/>
          <p:nvPr/>
        </p:nvSpPr>
        <p:spPr bwMode="auto">
          <a:xfrm>
            <a:off x="10413812" y="375617"/>
            <a:ext cx="1409671" cy="644334"/>
          </a:xfrm>
          <a:prstGeom prst="roundRect">
            <a:avLst/>
          </a:prstGeom>
          <a:solidFill>
            <a:srgbClr val="107C10"/>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STATIC</a:t>
            </a:r>
          </a:p>
        </p:txBody>
      </p:sp>
      <p:cxnSp>
        <p:nvCxnSpPr>
          <p:cNvPr id="27" name="Straight Arrow Connector 26">
            <a:extLst>
              <a:ext uri="{FF2B5EF4-FFF2-40B4-BE49-F238E27FC236}">
                <a16:creationId xmlns:a16="http://schemas.microsoft.com/office/drawing/2014/main" id="{BC687BDC-BD7F-40CA-9C53-A24128C8147B}"/>
              </a:ext>
            </a:extLst>
          </p:cNvPr>
          <p:cNvCxnSpPr>
            <a:cxnSpLocks/>
          </p:cNvCxnSpPr>
          <p:nvPr/>
        </p:nvCxnSpPr>
        <p:spPr>
          <a:xfrm flipH="1">
            <a:off x="3997037" y="683225"/>
            <a:ext cx="4932218" cy="512008"/>
          </a:xfrm>
          <a:prstGeom prst="straightConnector1">
            <a:avLst/>
          </a:prstGeom>
          <a:noFill/>
          <a:ln w="92075" cap="flat" cmpd="sng" algn="ctr">
            <a:solidFill>
              <a:srgbClr val="0078D4"/>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1FA8D11A-848F-493D-9067-C14BD5CC7B9D}"/>
              </a:ext>
            </a:extLst>
          </p:cNvPr>
          <p:cNvCxnSpPr>
            <a:cxnSpLocks/>
          </p:cNvCxnSpPr>
          <p:nvPr/>
        </p:nvCxnSpPr>
        <p:spPr>
          <a:xfrm flipH="1">
            <a:off x="8055302" y="980809"/>
            <a:ext cx="858834" cy="290847"/>
          </a:xfrm>
          <a:prstGeom prst="straightConnector1">
            <a:avLst/>
          </a:prstGeom>
          <a:noFill/>
          <a:ln w="92075" cap="flat" cmpd="sng" algn="ctr">
            <a:solidFill>
              <a:srgbClr val="0078D4"/>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F1968BA9-25DC-4234-B39A-EC14A00636A7}"/>
              </a:ext>
            </a:extLst>
          </p:cNvPr>
          <p:cNvCxnSpPr>
            <a:cxnSpLocks/>
          </p:cNvCxnSpPr>
          <p:nvPr/>
        </p:nvCxnSpPr>
        <p:spPr>
          <a:xfrm>
            <a:off x="1990409" y="3329269"/>
            <a:ext cx="0" cy="917453"/>
          </a:xfrm>
          <a:prstGeom prst="straightConnector1">
            <a:avLst/>
          </a:prstGeom>
          <a:noFill/>
          <a:ln w="92075" cap="flat" cmpd="sng" algn="ctr">
            <a:solidFill>
              <a:srgbClr val="0078D4"/>
            </a:solidFill>
            <a:prstDash val="solid"/>
            <a:headEnd type="none" w="lg" len="med"/>
            <a:tailEnd type="triangle"/>
          </a:ln>
          <a:effectLst/>
        </p:spPr>
      </p:cxnSp>
      <p:grpSp>
        <p:nvGrpSpPr>
          <p:cNvPr id="41" name="Group 40">
            <a:extLst>
              <a:ext uri="{FF2B5EF4-FFF2-40B4-BE49-F238E27FC236}">
                <a16:creationId xmlns:a16="http://schemas.microsoft.com/office/drawing/2014/main" id="{45A482D0-66CA-44C4-AED8-2A7C4A426A9E}"/>
              </a:ext>
            </a:extLst>
          </p:cNvPr>
          <p:cNvGrpSpPr/>
          <p:nvPr/>
        </p:nvGrpSpPr>
        <p:grpSpPr>
          <a:xfrm>
            <a:off x="4631091" y="4171098"/>
            <a:ext cx="2845458" cy="2423997"/>
            <a:chOff x="4631091" y="4171098"/>
            <a:chExt cx="2845458" cy="2423997"/>
          </a:xfrm>
        </p:grpSpPr>
        <p:sp>
          <p:nvSpPr>
            <p:cNvPr id="30" name="Flowchart: Magnetic Disk 29">
              <a:extLst>
                <a:ext uri="{FF2B5EF4-FFF2-40B4-BE49-F238E27FC236}">
                  <a16:creationId xmlns:a16="http://schemas.microsoft.com/office/drawing/2014/main" id="{7B535D08-B30F-4551-ABE5-FC7FDB2C9B9F}"/>
                </a:ext>
              </a:extLst>
            </p:cNvPr>
            <p:cNvSpPr/>
            <p:nvPr/>
          </p:nvSpPr>
          <p:spPr bwMode="auto">
            <a:xfrm>
              <a:off x="4631091" y="4503059"/>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MONGODB</a:t>
              </a:r>
            </a:p>
          </p:txBody>
        </p:sp>
        <p:pic>
          <p:nvPicPr>
            <p:cNvPr id="31" name="Picture 30">
              <a:extLst>
                <a:ext uri="{FF2B5EF4-FFF2-40B4-BE49-F238E27FC236}">
                  <a16:creationId xmlns:a16="http://schemas.microsoft.com/office/drawing/2014/main" id="{078E4BE5-2457-452D-A45D-EC1A8F191788}"/>
                </a:ext>
              </a:extLst>
            </p:cNvPr>
            <p:cNvPicPr>
              <a:picLocks noChangeAspect="1"/>
            </p:cNvPicPr>
            <p:nvPr/>
          </p:nvPicPr>
          <p:blipFill>
            <a:blip r:embed="rId4"/>
            <a:stretch>
              <a:fillRect/>
            </a:stretch>
          </p:blipFill>
          <p:spPr>
            <a:xfrm>
              <a:off x="6460862" y="4171098"/>
              <a:ext cx="1015687" cy="1015687"/>
            </a:xfrm>
            <a:prstGeom prst="rect">
              <a:avLst/>
            </a:prstGeom>
          </p:spPr>
        </p:pic>
      </p:grpSp>
      <p:cxnSp>
        <p:nvCxnSpPr>
          <p:cNvPr id="32" name="Straight Arrow Connector 31">
            <a:extLst>
              <a:ext uri="{FF2B5EF4-FFF2-40B4-BE49-F238E27FC236}">
                <a16:creationId xmlns:a16="http://schemas.microsoft.com/office/drawing/2014/main" id="{1CCBD2E6-E1B6-47D5-8264-55BBB571054B}"/>
              </a:ext>
            </a:extLst>
          </p:cNvPr>
          <p:cNvCxnSpPr>
            <a:cxnSpLocks/>
          </p:cNvCxnSpPr>
          <p:nvPr/>
        </p:nvCxnSpPr>
        <p:spPr>
          <a:xfrm>
            <a:off x="5819118" y="3329268"/>
            <a:ext cx="0" cy="917453"/>
          </a:xfrm>
          <a:prstGeom prst="straightConnector1">
            <a:avLst/>
          </a:prstGeom>
          <a:noFill/>
          <a:ln w="92075" cap="flat" cmpd="sng" algn="ctr">
            <a:solidFill>
              <a:srgbClr val="0078D4"/>
            </a:solidFill>
            <a:prstDash val="solid"/>
            <a:headEnd type="none" w="lg" len="med"/>
            <a:tailEnd type="triangle"/>
          </a:ln>
          <a:effectLst/>
        </p:spPr>
      </p:cxnSp>
      <p:cxnSp>
        <p:nvCxnSpPr>
          <p:cNvPr id="33" name="Straight Connector 32">
            <a:extLst>
              <a:ext uri="{FF2B5EF4-FFF2-40B4-BE49-F238E27FC236}">
                <a16:creationId xmlns:a16="http://schemas.microsoft.com/office/drawing/2014/main" id="{E455508D-DC0A-49D0-AD6A-8B08EBD72A57}"/>
              </a:ext>
            </a:extLst>
          </p:cNvPr>
          <p:cNvCxnSpPr/>
          <p:nvPr/>
        </p:nvCxnSpPr>
        <p:spPr>
          <a:xfrm>
            <a:off x="407425" y="3602706"/>
            <a:ext cx="11341230" cy="0"/>
          </a:xfrm>
          <a:prstGeom prst="line">
            <a:avLst/>
          </a:prstGeom>
          <a:noFill/>
          <a:ln w="69850" cap="flat" cmpd="sng" algn="ctr">
            <a:solidFill>
              <a:srgbClr val="107C10"/>
            </a:solidFill>
            <a:prstDash val="solid"/>
            <a:headEnd type="none" w="lg" len="med"/>
            <a:tailEnd type="none" w="lg" len="med"/>
          </a:ln>
          <a:effectLst/>
        </p:spPr>
      </p:cxnSp>
      <p:grpSp>
        <p:nvGrpSpPr>
          <p:cNvPr id="42" name="Group 41">
            <a:extLst>
              <a:ext uri="{FF2B5EF4-FFF2-40B4-BE49-F238E27FC236}">
                <a16:creationId xmlns:a16="http://schemas.microsoft.com/office/drawing/2014/main" id="{84360130-00BF-40DE-9DC8-49FFF2C8A4AD}"/>
              </a:ext>
            </a:extLst>
          </p:cNvPr>
          <p:cNvGrpSpPr/>
          <p:nvPr/>
        </p:nvGrpSpPr>
        <p:grpSpPr>
          <a:xfrm>
            <a:off x="797739" y="4181785"/>
            <a:ext cx="2897682" cy="2388848"/>
            <a:chOff x="797739" y="4181785"/>
            <a:chExt cx="2897682" cy="2388848"/>
          </a:xfrm>
        </p:grpSpPr>
        <p:sp>
          <p:nvSpPr>
            <p:cNvPr id="34" name="Flowchart: Magnetic Disk 33">
              <a:extLst>
                <a:ext uri="{FF2B5EF4-FFF2-40B4-BE49-F238E27FC236}">
                  <a16:creationId xmlns:a16="http://schemas.microsoft.com/office/drawing/2014/main" id="{56F0F8DD-B35D-4AD2-A54B-4AB1A7FCD31F}"/>
                </a:ext>
              </a:extLst>
            </p:cNvPr>
            <p:cNvSpPr/>
            <p:nvPr/>
          </p:nvSpPr>
          <p:spPr bwMode="auto">
            <a:xfrm>
              <a:off x="797739" y="4478597"/>
              <a:ext cx="2376054" cy="2092036"/>
            </a:xfrm>
            <a:prstGeom prst="flowChartMagneticDisk">
              <a:avLst/>
            </a:prstGeom>
            <a:solidFill>
              <a:srgbClr val="0078D4">
                <a:tint val="65000"/>
              </a:srgbClr>
            </a:solidFill>
            <a:ln w="952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A1A1A"/>
                  </a:solidFill>
                  <a:effectLst/>
                  <a:uLnTx/>
                  <a:uFillTx/>
                </a:rPr>
                <a:t>SQL SERVER 2012</a:t>
              </a:r>
            </a:p>
          </p:txBody>
        </p:sp>
        <p:pic>
          <p:nvPicPr>
            <p:cNvPr id="35" name="Picture 34">
              <a:extLst>
                <a:ext uri="{FF2B5EF4-FFF2-40B4-BE49-F238E27FC236}">
                  <a16:creationId xmlns:a16="http://schemas.microsoft.com/office/drawing/2014/main" id="{BFE25E3E-F9EC-4996-9555-221039FDEE0A}"/>
                </a:ext>
              </a:extLst>
            </p:cNvPr>
            <p:cNvPicPr>
              <a:picLocks noChangeAspect="1"/>
            </p:cNvPicPr>
            <p:nvPr/>
          </p:nvPicPr>
          <p:blipFill>
            <a:blip r:embed="rId5"/>
            <a:stretch>
              <a:fillRect/>
            </a:stretch>
          </p:blipFill>
          <p:spPr>
            <a:xfrm>
              <a:off x="2915131" y="4181785"/>
              <a:ext cx="780290" cy="780290"/>
            </a:xfrm>
            <a:prstGeom prst="rect">
              <a:avLst/>
            </a:prstGeom>
          </p:spPr>
        </p:pic>
      </p:grpSp>
      <p:pic>
        <p:nvPicPr>
          <p:cNvPr id="36" name="Picture 35">
            <a:extLst>
              <a:ext uri="{FF2B5EF4-FFF2-40B4-BE49-F238E27FC236}">
                <a16:creationId xmlns:a16="http://schemas.microsoft.com/office/drawing/2014/main" id="{091F5511-4EC7-4131-A613-C362900670B2}"/>
              </a:ext>
            </a:extLst>
          </p:cNvPr>
          <p:cNvPicPr>
            <a:picLocks noChangeAspect="1"/>
          </p:cNvPicPr>
          <p:nvPr/>
        </p:nvPicPr>
        <p:blipFill>
          <a:blip r:embed="rId6"/>
          <a:stretch>
            <a:fillRect/>
          </a:stretch>
        </p:blipFill>
        <p:spPr>
          <a:xfrm>
            <a:off x="1613213" y="4382935"/>
            <a:ext cx="780290" cy="780290"/>
          </a:xfrm>
          <a:prstGeom prst="rect">
            <a:avLst/>
          </a:prstGeom>
        </p:spPr>
      </p:pic>
      <p:pic>
        <p:nvPicPr>
          <p:cNvPr id="37" name="Picture 36">
            <a:extLst>
              <a:ext uri="{FF2B5EF4-FFF2-40B4-BE49-F238E27FC236}">
                <a16:creationId xmlns:a16="http://schemas.microsoft.com/office/drawing/2014/main" id="{1C38CB2F-928D-46BD-92DE-B07E399E9D41}"/>
              </a:ext>
            </a:extLst>
          </p:cNvPr>
          <p:cNvPicPr>
            <a:picLocks noChangeAspect="1"/>
          </p:cNvPicPr>
          <p:nvPr/>
        </p:nvPicPr>
        <p:blipFill>
          <a:blip r:embed="rId6"/>
          <a:stretch>
            <a:fillRect/>
          </a:stretch>
        </p:blipFill>
        <p:spPr>
          <a:xfrm>
            <a:off x="5428973" y="4396219"/>
            <a:ext cx="780290" cy="780290"/>
          </a:xfrm>
          <a:prstGeom prst="rect">
            <a:avLst/>
          </a:prstGeom>
        </p:spPr>
      </p:pic>
      <p:grpSp>
        <p:nvGrpSpPr>
          <p:cNvPr id="43" name="Group 42">
            <a:extLst>
              <a:ext uri="{FF2B5EF4-FFF2-40B4-BE49-F238E27FC236}">
                <a16:creationId xmlns:a16="http://schemas.microsoft.com/office/drawing/2014/main" id="{B6ABCE36-1677-4A99-88CC-DEDF3B8CB302}"/>
              </a:ext>
            </a:extLst>
          </p:cNvPr>
          <p:cNvGrpSpPr/>
          <p:nvPr/>
        </p:nvGrpSpPr>
        <p:grpSpPr>
          <a:xfrm>
            <a:off x="8751505" y="2797655"/>
            <a:ext cx="2499973" cy="677108"/>
            <a:chOff x="8751505" y="2797655"/>
            <a:chExt cx="2499973" cy="677108"/>
          </a:xfrm>
        </p:grpSpPr>
        <p:sp>
          <p:nvSpPr>
            <p:cNvPr id="38" name="TextBox 37">
              <a:extLst>
                <a:ext uri="{FF2B5EF4-FFF2-40B4-BE49-F238E27FC236}">
                  <a16:creationId xmlns:a16="http://schemas.microsoft.com/office/drawing/2014/main" id="{198539A6-9087-45A3-AAF4-F4D18D0E05BC}"/>
                </a:ext>
              </a:extLst>
            </p:cNvPr>
            <p:cNvSpPr txBox="1"/>
            <p:nvPr/>
          </p:nvSpPr>
          <p:spPr>
            <a:xfrm>
              <a:off x="9537611" y="2797655"/>
              <a:ext cx="1713867"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0072C6"/>
                  </a:solidFill>
                  <a:effectLst/>
                  <a:uLnTx/>
                  <a:uFillTx/>
                </a:rPr>
                <a:t>AZURE</a:t>
              </a:r>
              <a:endParaRPr kumimoji="0" lang="en-US" sz="4400" b="0" i="0" u="none" strike="noStrike" kern="0" cap="none" spc="0" normalizeH="0" baseline="0" noProof="0" dirty="0" err="1">
                <a:ln>
                  <a:noFill/>
                </a:ln>
                <a:solidFill>
                  <a:srgbClr val="0072C6"/>
                </a:solidFill>
                <a:effectLst/>
                <a:uLnTx/>
                <a:uFillTx/>
              </a:endParaRPr>
            </a:p>
          </p:txBody>
        </p:sp>
        <p:pic>
          <p:nvPicPr>
            <p:cNvPr id="39" name="Graphic 38">
              <a:extLst>
                <a:ext uri="{FF2B5EF4-FFF2-40B4-BE49-F238E27FC236}">
                  <a16:creationId xmlns:a16="http://schemas.microsoft.com/office/drawing/2014/main" id="{C4116043-EEF9-471A-AAAD-0BE53DA32B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1505" y="2803085"/>
              <a:ext cx="608924" cy="608924"/>
            </a:xfrm>
            <a:prstGeom prst="rect">
              <a:avLst/>
            </a:prstGeom>
          </p:spPr>
        </p:pic>
      </p:grpSp>
      <p:sp>
        <p:nvSpPr>
          <p:cNvPr id="40" name="TextBox 39">
            <a:extLst>
              <a:ext uri="{FF2B5EF4-FFF2-40B4-BE49-F238E27FC236}">
                <a16:creationId xmlns:a16="http://schemas.microsoft.com/office/drawing/2014/main" id="{00EAA51E-0BEC-404E-A40D-0C86D2CB4969}"/>
              </a:ext>
            </a:extLst>
          </p:cNvPr>
          <p:cNvSpPr txBox="1"/>
          <p:nvPr/>
        </p:nvSpPr>
        <p:spPr>
          <a:xfrm>
            <a:off x="8350184" y="3752126"/>
            <a:ext cx="3181961" cy="67710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CH" sz="4400" b="0" i="0" u="none" strike="noStrike" kern="0" cap="none" spc="0" normalizeH="0" baseline="0" noProof="0" dirty="0">
                <a:ln>
                  <a:noFill/>
                </a:ln>
                <a:solidFill>
                  <a:srgbClr val="1A1A1A"/>
                </a:solidFill>
                <a:effectLst/>
                <a:uLnTx/>
                <a:uFillTx/>
              </a:rPr>
              <a:t>ON PREMISE</a:t>
            </a:r>
            <a:endParaRPr kumimoji="0" lang="en-US" sz="4400" b="0" i="0" u="none" strike="noStrike" kern="0" cap="none" spc="0" normalizeH="0" baseline="0" noProof="0" dirty="0" err="1">
              <a:ln>
                <a:noFill/>
              </a:ln>
              <a:solidFill>
                <a:srgbClr val="1A1A1A"/>
              </a:solidFill>
              <a:effectLst/>
              <a:uLnTx/>
              <a:uFillTx/>
            </a:endParaRPr>
          </a:p>
        </p:txBody>
      </p:sp>
    </p:spTree>
    <p:extLst>
      <p:ext uri="{BB962C8B-B14F-4D97-AF65-F5344CB8AC3E}">
        <p14:creationId xmlns:p14="http://schemas.microsoft.com/office/powerpoint/2010/main" val="20235184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 calcmode="lin" valueType="num">
                                      <p:cBhvr additive="base">
                                        <p:cTn id="33" dur="500" fill="hold"/>
                                        <p:tgtEl>
                                          <p:spTgt spid="41"/>
                                        </p:tgtEl>
                                        <p:attrNameLst>
                                          <p:attrName>ppt_x</p:attrName>
                                        </p:attrNameLst>
                                      </p:cBhvr>
                                      <p:tavLst>
                                        <p:tav tm="0">
                                          <p:val>
                                            <p:strVal val="#ppt_x"/>
                                          </p:val>
                                        </p:tav>
                                        <p:tav tm="100000">
                                          <p:val>
                                            <p:strVal val="#ppt_x"/>
                                          </p:val>
                                        </p:tav>
                                      </p:tavLst>
                                    </p:anim>
                                    <p:anim calcmode="lin" valueType="num">
                                      <p:cBhvr additive="base">
                                        <p:cTn id="3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fill="hold"/>
                                        <p:tgtEl>
                                          <p:spTgt spid="42"/>
                                        </p:tgtEl>
                                        <p:attrNameLst>
                                          <p:attrName>ppt_x</p:attrName>
                                        </p:attrNameLst>
                                      </p:cBhvr>
                                      <p:tavLst>
                                        <p:tav tm="0">
                                          <p:val>
                                            <p:strVal val="#ppt_x"/>
                                          </p:val>
                                        </p:tav>
                                        <p:tav tm="100000">
                                          <p:val>
                                            <p:strVal val="#ppt_x"/>
                                          </p:val>
                                        </p:tav>
                                      </p:tavLst>
                                    </p:anim>
                                    <p:anim calcmode="lin" valueType="num">
                                      <p:cBhvr additive="base">
                                        <p:cTn id="5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up)">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par>
                          <p:cTn id="72" fill="hold">
                            <p:stCondLst>
                              <p:cond delay="500"/>
                            </p:stCondLst>
                            <p:childTnLst>
                              <p:par>
                                <p:cTn id="73" presetID="22" presetClass="entr" presetSubtype="2"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right)">
                                      <p:cBhvr>
                                        <p:cTn id="75" dur="500"/>
                                        <p:tgtEl>
                                          <p:spTgt spid="27"/>
                                        </p:tgtEl>
                                      </p:cBhvr>
                                    </p:animEffect>
                                  </p:childTnLst>
                                </p:cTn>
                              </p:par>
                            </p:childTnLst>
                          </p:cTn>
                        </p:par>
                        <p:par>
                          <p:cTn id="76" fill="hold">
                            <p:stCondLst>
                              <p:cond delay="1000"/>
                            </p:stCondLst>
                            <p:childTnLst>
                              <p:par>
                                <p:cTn id="77" presetID="22" presetClass="entr" presetSubtype="2"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right)">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4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69C474-697D-49A5-97A0-55C4D4813D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1C11CB-8811-459B-A6F9-9B02AAE05556}">
  <ds:schemaRefs>
    <ds:schemaRef ds:uri="http://purl.org/dc/elements/1.1/"/>
    <ds:schemaRef ds:uri="http://purl.org/dc/dcmitype/"/>
    <ds:schemaRef ds:uri="http://schemas.microsoft.com/office/2006/documentManagement/types"/>
    <ds:schemaRef ds:uri="http://www.w3.org/XML/1998/namespace"/>
    <ds:schemaRef ds:uri="83c07245-1987-447b-a407-05b41d118742"/>
    <ds:schemaRef ds:uri="87badcbf-855a-4949-b0c7-112d68ff62fc"/>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79610DCF-37C6-48C5-A892-FCB69B42A3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140</TotalTime>
  <Words>1761</Words>
  <Application>Microsoft Office PowerPoint</Application>
  <PresentationFormat>Widescreen</PresentationFormat>
  <Paragraphs>324</Paragraphs>
  <Slides>26</Slides>
  <Notes>14</Notes>
  <HiddenSlides>1</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40" baseType="lpstr">
      <vt:lpstr>Arial</vt:lpstr>
      <vt:lpstr>Calibri</vt:lpstr>
      <vt:lpstr>Calibri Light</vt:lpstr>
      <vt:lpstr>Consolas</vt:lpstr>
      <vt:lpstr>Helvetica Light</vt:lpstr>
      <vt:lpstr>Helvetica Neue</vt:lpstr>
      <vt:lpstr>Muli Regular</vt:lpstr>
      <vt:lpstr>Segoe UI</vt:lpstr>
      <vt:lpstr>Segoe UI Light</vt:lpstr>
      <vt:lpstr>Segoe UI Semibold</vt:lpstr>
      <vt:lpstr>Segoe UI Semilight</vt:lpstr>
      <vt:lpstr>Wingdings</vt:lpstr>
      <vt:lpstr>Office Theme</vt:lpstr>
      <vt:lpstr>CorelDRAW</vt:lpstr>
      <vt:lpstr>(DO NOT SHOW) Moving your database to Azure</vt:lpstr>
      <vt:lpstr>   Moving your database to Azure</vt:lpstr>
      <vt:lpstr>Azure capabilities across apps, data, and infrastructure</vt:lpstr>
      <vt:lpstr>Migrate databases using  Azure Database Migration Service</vt:lpstr>
      <vt:lpstr>Azure Database Migration Service:  Online  (Continuous Sync) Migration Scenarios  </vt:lpstr>
      <vt:lpstr>Azure SQL Database Managed Instance</vt:lpstr>
      <vt:lpstr>PowerPoint Presentation</vt:lpstr>
      <vt:lpstr>PowerPoint Presentation</vt:lpstr>
      <vt:lpstr>PowerPoint Presentation</vt:lpstr>
      <vt:lpstr>PowerPoint Presentation</vt:lpstr>
      <vt:lpstr>Services you will use in the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easily migrate and get benefits of cloud?</vt:lpstr>
      <vt:lpstr>What is SQL Database Managed Instance?</vt:lpstr>
      <vt:lpstr>Put your DBs on autopilot and focus on your business…</vt:lpstr>
      <vt:lpstr>Put your DBs on autopilot and focus on your business…</vt:lpstr>
      <vt:lpstr>PowerPoint Presentation</vt:lpstr>
      <vt:lpstr>Azure.com/Migration All things migration </vt:lpstr>
      <vt:lpstr>Keep up to date on your Azure skills as you migrate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dave wentzel</cp:lastModifiedBy>
  <cp:revision>19</cp:revision>
  <dcterms:created xsi:type="dcterms:W3CDTF">2019-06-12T18:41:05Z</dcterms:created>
  <dcterms:modified xsi:type="dcterms:W3CDTF">2019-10-28T20:10:03Z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ies>
</file>